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1" r:id="rId6"/>
    <p:sldId id="279" r:id="rId7"/>
    <p:sldId id="281" r:id="rId8"/>
    <p:sldId id="284" r:id="rId9"/>
    <p:sldId id="280" r:id="rId10"/>
    <p:sldId id="257" r:id="rId11"/>
    <p:sldId id="285" r:id="rId12"/>
    <p:sldId id="286" r:id="rId13"/>
    <p:sldId id="275" r:id="rId14"/>
    <p:sldId id="276" r:id="rId15"/>
    <p:sldId id="283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4"/>
            <p14:sldId id="280"/>
            <p14:sldId id="257"/>
            <p14:sldId id="285"/>
            <p14:sldId id="286"/>
            <p14:sldId id="275"/>
            <p14:sldId id="276"/>
          </p14:sldIdLst>
        </p14:section>
        <p14:section name="了解详细信息" id="{2CC34DB2-6590-42C0-AD4B-A04C6060184E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蒋 哲" initials="蒋" lastIdx="1" clrIdx="4">
    <p:extLst>
      <p:ext uri="{19B8F6BF-5375-455C-9EA6-DF929625EA0E}">
        <p15:presenceInfo xmlns:p15="http://schemas.microsoft.com/office/powerpoint/2012/main" userId="c57cfa37a58ca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339966"/>
    <a:srgbClr val="F8CFB6"/>
    <a:srgbClr val="00CC99"/>
    <a:srgbClr val="226845"/>
    <a:srgbClr val="F5F5F5"/>
    <a:srgbClr val="D24726"/>
    <a:srgbClr val="FF9B45"/>
    <a:srgbClr val="DD462F"/>
    <a:srgbClr val="F8C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41" autoAdjust="0"/>
  </p:normalViewPr>
  <p:slideViewPr>
    <p:cSldViewPr snapToGrid="0">
      <p:cViewPr varScale="1">
        <p:scale>
          <a:sx n="47" d="100"/>
          <a:sy n="47" d="100"/>
        </p:scale>
        <p:origin x="53" y="90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2.0298152835300141E-3"/>
          <c:w val="0.99843749999999998"/>
          <c:h val="0.968223285894209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13"/>
          <c:dPt>
            <c:idx val="0"/>
            <c:bubble3D val="0"/>
            <c:explosion val="19"/>
            <c:spPr>
              <a:solidFill>
                <a:schemeClr val="accent6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1DC-4004-9CDF-A7B5AB83CA12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1DC-4004-9CDF-A7B5AB83CA12}"/>
              </c:ext>
            </c:extLst>
          </c:dPt>
          <c:dPt>
            <c:idx val="2"/>
            <c:bubble3D val="0"/>
            <c:explosion val="24"/>
            <c:spPr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F1DC-4004-9CDF-A7B5AB83CA12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1DC-4004-9CDF-A7B5AB83CA1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DC-4004-9CDF-A7B5AB83CA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2021/9/13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2021/9/13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2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69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2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3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1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32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4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2021/9/13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4.jpeg"/><Relationship Id="rId4" Type="http://schemas.openxmlformats.org/officeDocument/2006/relationships/chart" Target="../charts/chart1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CE43E9-75F4-4899-A248-F2FF7E85C200}"/>
              </a:ext>
            </a:extLst>
          </p:cNvPr>
          <p:cNvSpPr/>
          <p:nvPr/>
        </p:nvSpPr>
        <p:spPr>
          <a:xfrm>
            <a:off x="250371" y="252350"/>
            <a:ext cx="11691257" cy="6353299"/>
          </a:xfrm>
          <a:prstGeom prst="rect">
            <a:avLst/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076897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5400" dirty="0">
                <a:solidFill>
                  <a:schemeClr val="bg1"/>
                </a:solidFill>
              </a:rPr>
              <a:t>My-Meeting </a:t>
            </a:r>
            <a:r>
              <a:rPr lang="zh-CN" altLang="en-US" sz="5400" dirty="0">
                <a:solidFill>
                  <a:schemeClr val="bg1"/>
                </a:solidFill>
              </a:rPr>
              <a:t>项目汇报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38200" y="468039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2021</a:t>
            </a:r>
            <a:r>
              <a:rPr lang="zh-CN" altLang="en-US" sz="2400" dirty="0">
                <a:solidFill>
                  <a:schemeClr val="bg1"/>
                </a:solidFill>
              </a:rPr>
              <a:t>小学期 第</a:t>
            </a:r>
            <a:r>
              <a:rPr lang="en-US" altLang="zh-CN" sz="2400" dirty="0">
                <a:solidFill>
                  <a:schemeClr val="bg1"/>
                </a:solidFill>
              </a:rPr>
              <a:t>14</a:t>
            </a:r>
            <a:r>
              <a:rPr lang="zh-CN" altLang="en-US" sz="2400" dirty="0">
                <a:solidFill>
                  <a:schemeClr val="bg1"/>
                </a:solidFill>
              </a:rPr>
              <a:t>组 </a:t>
            </a:r>
            <a:r>
              <a:rPr lang="en-US" altLang="zh-CN" sz="2400" dirty="0">
                <a:solidFill>
                  <a:schemeClr val="bg1"/>
                </a:solidFill>
              </a:rPr>
              <a:t>—— </a:t>
            </a:r>
            <a:r>
              <a:rPr lang="zh-CN" altLang="en-US" sz="2400" dirty="0">
                <a:solidFill>
                  <a:schemeClr val="bg1"/>
                </a:solidFill>
              </a:rPr>
              <a:t>蒋哲 周嘉豪 陈乐 沈玮杭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B4340F-6E6C-4391-908D-2F8F6FFD04E1}"/>
              </a:ext>
            </a:extLst>
          </p:cNvPr>
          <p:cNvGrpSpPr/>
          <p:nvPr/>
        </p:nvGrpSpPr>
        <p:grpSpPr>
          <a:xfrm>
            <a:off x="838200" y="5245189"/>
            <a:ext cx="2759415" cy="923330"/>
            <a:chOff x="855620" y="5218491"/>
            <a:chExt cx="2759415" cy="92333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9ED6A5-0A5D-4E1F-9EC2-824458DE736E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E074B6-16B0-4832-A2EB-A4D02224DEFF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成员分工与贡献度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E991F87-5EDA-49FE-B4EE-26D35A0C2711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BF021A0-2D2D-41E9-A28D-A6BFF72B4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70" t="23091" r="15022" b="45325"/>
          <a:stretch/>
        </p:blipFill>
        <p:spPr>
          <a:xfrm>
            <a:off x="3959766" y="1926953"/>
            <a:ext cx="417787" cy="409700"/>
          </a:xfrm>
          <a:prstGeom prst="rect">
            <a:avLst/>
          </a:prstGeom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56AD00DF-7F29-4175-A894-DA204779A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425146"/>
              </p:ext>
            </p:extLst>
          </p:nvPr>
        </p:nvGraphicFramePr>
        <p:xfrm>
          <a:off x="1754667" y="2170590"/>
          <a:ext cx="8123521" cy="4269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37C4445C-766B-4D0D-9795-541AF216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186" y="2071193"/>
            <a:ext cx="417787" cy="4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A5A0758-82CF-461B-BCE1-647C93A52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83" y="4914589"/>
            <a:ext cx="516981" cy="5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D4D7DC3-1568-499D-B770-D334F7964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9" t="13387" r="15610" b="18642"/>
          <a:stretch/>
        </p:blipFill>
        <p:spPr bwMode="auto">
          <a:xfrm>
            <a:off x="9363579" y="2451013"/>
            <a:ext cx="820958" cy="3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AB1E7F9-12E7-4DAA-A072-43DB6FDDB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414" y="4691862"/>
            <a:ext cx="1435022" cy="39557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2C42497-8BC0-4C0C-8884-D248C9A8A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33" y="2533661"/>
            <a:ext cx="1693088" cy="344888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B72E96D-25EC-4AA1-AF99-57CD8FF6A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81" y="5226377"/>
            <a:ext cx="403388" cy="4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E3AAC3-3DF0-4D83-8ECE-A6E3BDE4819D}"/>
              </a:ext>
            </a:extLst>
          </p:cNvPr>
          <p:cNvGrpSpPr/>
          <p:nvPr/>
        </p:nvGrpSpPr>
        <p:grpSpPr>
          <a:xfrm>
            <a:off x="2671247" y="4949655"/>
            <a:ext cx="460364" cy="395579"/>
            <a:chOff x="1233556" y="3797784"/>
            <a:chExt cx="598408" cy="50993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F9391F-CE6E-4769-8318-D8D2819DB739}"/>
                </a:ext>
              </a:extLst>
            </p:cNvPr>
            <p:cNvSpPr/>
            <p:nvPr/>
          </p:nvSpPr>
          <p:spPr>
            <a:xfrm>
              <a:off x="1233556" y="3797784"/>
              <a:ext cx="598408" cy="395577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笑脸 16">
              <a:extLst>
                <a:ext uri="{FF2B5EF4-FFF2-40B4-BE49-F238E27FC236}">
                  <a16:creationId xmlns:a16="http://schemas.microsoft.com/office/drawing/2014/main" id="{EFF8C71F-8A59-4159-8C9F-5BCD1E60E01B}"/>
                </a:ext>
              </a:extLst>
            </p:cNvPr>
            <p:cNvSpPr/>
            <p:nvPr/>
          </p:nvSpPr>
          <p:spPr>
            <a:xfrm>
              <a:off x="1434788" y="3883926"/>
              <a:ext cx="195943" cy="201872"/>
            </a:xfrm>
            <a:prstGeom prst="smileyFac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不完整圆 17">
              <a:extLst>
                <a:ext uri="{FF2B5EF4-FFF2-40B4-BE49-F238E27FC236}">
                  <a16:creationId xmlns:a16="http://schemas.microsoft.com/office/drawing/2014/main" id="{92ACBC3C-1481-4AEA-84CA-31A7817E2F1C}"/>
                </a:ext>
              </a:extLst>
            </p:cNvPr>
            <p:cNvSpPr/>
            <p:nvPr/>
          </p:nvSpPr>
          <p:spPr>
            <a:xfrm rot="5400000">
              <a:off x="1421799" y="4047561"/>
              <a:ext cx="221920" cy="298394"/>
            </a:xfrm>
            <a:prstGeom prst="pie">
              <a:avLst>
                <a:gd name="adj1" fmla="val 5456017"/>
                <a:gd name="adj2" fmla="val 16200000"/>
              </a:avLst>
            </a:prstGeom>
            <a:solidFill>
              <a:srgbClr val="3399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6E1262CB-5577-4626-A60D-A15FADB8F20B}"/>
              </a:ext>
            </a:extLst>
          </p:cNvPr>
          <p:cNvSpPr txBox="1"/>
          <p:nvPr/>
        </p:nvSpPr>
        <p:spPr>
          <a:xfrm>
            <a:off x="1055950" y="2451013"/>
            <a:ext cx="463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蒋哲 </a:t>
            </a:r>
            <a:r>
              <a:rPr lang="en-US" altLang="zh-CN" b="1" dirty="0">
                <a:solidFill>
                  <a:srgbClr val="226845"/>
                </a:solidFill>
              </a:rPr>
              <a:t>25%</a:t>
            </a:r>
            <a:r>
              <a:rPr lang="zh-CN" altLang="en-US" dirty="0"/>
              <a:t>：数据库设计，桌面端界面制作，文件传输和存储，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A010522-EC98-48AD-B92A-1056A9981195}"/>
              </a:ext>
            </a:extLst>
          </p:cNvPr>
          <p:cNvSpPr txBox="1"/>
          <p:nvPr/>
        </p:nvSpPr>
        <p:spPr>
          <a:xfrm>
            <a:off x="6707475" y="2903487"/>
            <a:ext cx="494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沈玮杭 </a:t>
            </a:r>
            <a:r>
              <a:rPr lang="en-US" altLang="zh-CN" b="1" dirty="0">
                <a:solidFill>
                  <a:srgbClr val="226845"/>
                </a:solidFill>
              </a:rPr>
              <a:t>25%</a:t>
            </a:r>
            <a:r>
              <a:rPr lang="zh-CN" altLang="en-US" dirty="0"/>
              <a:t>：</a:t>
            </a:r>
            <a:r>
              <a:rPr lang="en-US" altLang="zh-CN" dirty="0" err="1"/>
              <a:t>mediasoup</a:t>
            </a:r>
            <a:r>
              <a:rPr lang="zh-CN" altLang="en-US" dirty="0"/>
              <a:t>客户端接口，语音识别，系统性能优化，压力测试，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CFAD4C-A195-48EA-8161-990AD7187F03}"/>
              </a:ext>
            </a:extLst>
          </p:cNvPr>
          <p:cNvSpPr txBox="1"/>
          <p:nvPr/>
        </p:nvSpPr>
        <p:spPr>
          <a:xfrm>
            <a:off x="521207" y="3974536"/>
            <a:ext cx="4739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周嘉豪 </a:t>
            </a:r>
            <a:r>
              <a:rPr lang="en-US" altLang="zh-CN" b="1" dirty="0">
                <a:solidFill>
                  <a:srgbClr val="226845"/>
                </a:solidFill>
              </a:rPr>
              <a:t>25%</a:t>
            </a:r>
            <a:r>
              <a:rPr lang="zh-CN" altLang="en-US" dirty="0"/>
              <a:t>：转发服务端逻辑，虚拟背景， 桌面端自动化测试，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416290C-30A3-4674-BA28-6FF2A0AB0D94}"/>
              </a:ext>
            </a:extLst>
          </p:cNvPr>
          <p:cNvSpPr txBox="1"/>
          <p:nvPr/>
        </p:nvSpPr>
        <p:spPr>
          <a:xfrm>
            <a:off x="6132368" y="4243320"/>
            <a:ext cx="435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陈乐 </a:t>
            </a:r>
            <a:r>
              <a:rPr lang="en-US" altLang="zh-CN" b="1" dirty="0">
                <a:solidFill>
                  <a:srgbClr val="226845"/>
                </a:solidFill>
              </a:rPr>
              <a:t>25%</a:t>
            </a:r>
            <a:r>
              <a:rPr lang="zh-CN" altLang="en-US" dirty="0"/>
              <a:t>：手机端界面制作，会议室聊天，手机端自动化测试，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CEA89D2-7579-4055-9581-D52B73995A5D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D858BDD-FD97-4100-B07C-E19EC2D383B5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16D104D-8FF8-492E-9B08-1F7B611A1D0B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6095424-4837-4E02-93A0-6D57C1B3DDD2}"/>
              </a:ext>
            </a:extLst>
          </p:cNvPr>
          <p:cNvSpPr txBox="1"/>
          <p:nvPr/>
        </p:nvSpPr>
        <p:spPr>
          <a:xfrm>
            <a:off x="5695084" y="638303"/>
            <a:ext cx="60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耗时            天，共计代码</a:t>
            </a:r>
            <a:r>
              <a:rPr lang="en-US" altLang="zh-CN" dirty="0"/>
              <a:t>                          </a:t>
            </a:r>
            <a:r>
              <a:rPr lang="zh-CN" altLang="en-US" dirty="0"/>
              <a:t>行，类</a:t>
            </a:r>
            <a:r>
              <a:rPr lang="en-US" altLang="zh-CN" dirty="0"/>
              <a:t>            </a:t>
            </a:r>
            <a:r>
              <a:rPr lang="zh-CN" altLang="en-US" dirty="0"/>
              <a:t>个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9C90AF-3D2C-4984-922C-C960ED86F0BB}"/>
              </a:ext>
            </a:extLst>
          </p:cNvPr>
          <p:cNvSpPr/>
          <p:nvPr/>
        </p:nvSpPr>
        <p:spPr>
          <a:xfrm>
            <a:off x="6203797" y="405622"/>
            <a:ext cx="7938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59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620828-0D2A-4743-9B1D-01A3B7A77CB9}"/>
              </a:ext>
            </a:extLst>
          </p:cNvPr>
          <p:cNvSpPr/>
          <p:nvPr/>
        </p:nvSpPr>
        <p:spPr>
          <a:xfrm>
            <a:off x="8246239" y="403082"/>
            <a:ext cx="175342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15335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3B9627-A36C-415E-B33F-9C3B9ADEF121}"/>
              </a:ext>
            </a:extLst>
          </p:cNvPr>
          <p:cNvSpPr/>
          <p:nvPr/>
        </p:nvSpPr>
        <p:spPr>
          <a:xfrm>
            <a:off x="10647469" y="423592"/>
            <a:ext cx="7938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57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24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经验教训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9913B7-DF88-473F-A0F3-CE9180AD35F7}"/>
              </a:ext>
            </a:extLst>
          </p:cNvPr>
          <p:cNvGrpSpPr/>
          <p:nvPr/>
        </p:nvGrpSpPr>
        <p:grpSpPr>
          <a:xfrm>
            <a:off x="1780235" y="2212241"/>
            <a:ext cx="558179" cy="409838"/>
            <a:chOff x="665601" y="205079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37244" y="2050794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65601" y="206708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2451850" y="1950933"/>
            <a:ext cx="3487029" cy="555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要选择合适的技术栈。选择框架时不仅要考虑其效率以及入手</a:t>
            </a: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难度，还要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考虑其项目和开发者社区的成熟度。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F19EA0-BCC7-4A68-9D56-606D52CE9531}"/>
              </a:ext>
            </a:extLst>
          </p:cNvPr>
          <p:cNvGrpSpPr/>
          <p:nvPr/>
        </p:nvGrpSpPr>
        <p:grpSpPr>
          <a:xfrm>
            <a:off x="1703537" y="3937269"/>
            <a:ext cx="558179" cy="409838"/>
            <a:chOff x="3722914" y="4479297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3794557" y="4479297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3722914" y="4495587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140361-3F4D-401C-8194-3F57E7396794}"/>
              </a:ext>
            </a:extLst>
          </p:cNvPr>
          <p:cNvGrpSpPr/>
          <p:nvPr/>
        </p:nvGrpSpPr>
        <p:grpSpPr>
          <a:xfrm>
            <a:off x="7090468" y="3913053"/>
            <a:ext cx="558179" cy="409838"/>
            <a:chOff x="7527160" y="2251750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598803" y="2251750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7527160" y="2268040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AD9AD85-9094-44FC-B966-658B65D98903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17">
            <a:extLst>
              <a:ext uri="{FF2B5EF4-FFF2-40B4-BE49-F238E27FC236}">
                <a16:creationId xmlns:a16="http://schemas.microsoft.com/office/drawing/2014/main" id="{6F5B62DC-F1F5-49AD-8CD2-426C715FACE0}"/>
              </a:ext>
            </a:extLst>
          </p:cNvPr>
          <p:cNvSpPr txBox="1">
            <a:spLocks/>
          </p:cNvSpPr>
          <p:nvPr/>
        </p:nvSpPr>
        <p:spPr>
          <a:xfrm>
            <a:off x="2463637" y="3864210"/>
            <a:ext cx="3557153" cy="639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Git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仓库的管理应该严格服从规范，多交流多沟通，从而避免代码混乱。</a:t>
            </a:r>
          </a:p>
        </p:txBody>
      </p:sp>
      <p:sp>
        <p:nvSpPr>
          <p:cNvPr id="20" name="内容占位符 17">
            <a:extLst>
              <a:ext uri="{FF2B5EF4-FFF2-40B4-BE49-F238E27FC236}">
                <a16:creationId xmlns:a16="http://schemas.microsoft.com/office/drawing/2014/main" id="{A2FAA149-CF0C-4224-A34D-7981210E11C8}"/>
              </a:ext>
            </a:extLst>
          </p:cNvPr>
          <p:cNvSpPr txBox="1">
            <a:spLocks/>
          </p:cNvSpPr>
          <p:nvPr/>
        </p:nvSpPr>
        <p:spPr>
          <a:xfrm>
            <a:off x="7782408" y="3928069"/>
            <a:ext cx="26871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测试很难很重要，尽早开干。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E985FA2-7E6F-4479-ACC2-682538308548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60D7A78-0AAE-49A9-88CA-5FA96098D2A9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247DDFA-0C49-4EC9-86FE-3C05C81DF543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FDCF7D-FA5D-4941-AC21-CFBF3F733001}"/>
              </a:ext>
            </a:extLst>
          </p:cNvPr>
          <p:cNvGrpSpPr/>
          <p:nvPr/>
        </p:nvGrpSpPr>
        <p:grpSpPr>
          <a:xfrm>
            <a:off x="7018825" y="2096290"/>
            <a:ext cx="558179" cy="409838"/>
            <a:chOff x="7527160" y="2251750"/>
            <a:chExt cx="558179" cy="409838"/>
          </a:xfrm>
        </p:grpSpPr>
        <p:sp>
          <p:nvSpPr>
            <p:cNvPr id="25" name="椭圆形 39" descr="小圆圈">
              <a:extLst>
                <a:ext uri="{FF2B5EF4-FFF2-40B4-BE49-F238E27FC236}">
                  <a16:creationId xmlns:a16="http://schemas.microsoft.com/office/drawing/2014/main" id="{80DE6E92-660D-4D09-ABDE-FB0F1A1A9F2E}"/>
                </a:ext>
              </a:extLst>
            </p:cNvPr>
            <p:cNvSpPr/>
            <p:nvPr/>
          </p:nvSpPr>
          <p:spPr bwMode="blackWhite">
            <a:xfrm>
              <a:off x="7598803" y="2251750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文本框 25" descr="编号 3">
              <a:extLst>
                <a:ext uri="{FF2B5EF4-FFF2-40B4-BE49-F238E27FC236}">
                  <a16:creationId xmlns:a16="http://schemas.microsoft.com/office/drawing/2014/main" id="{DCDF42E0-3093-4519-B6BD-39777C985432}"/>
                </a:ext>
              </a:extLst>
            </p:cNvPr>
            <p:cNvSpPr txBox="1"/>
            <p:nvPr/>
          </p:nvSpPr>
          <p:spPr bwMode="blackWhite">
            <a:xfrm>
              <a:off x="7527160" y="2268040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7" name="内容占位符 17">
            <a:extLst>
              <a:ext uri="{FF2B5EF4-FFF2-40B4-BE49-F238E27FC236}">
                <a16:creationId xmlns:a16="http://schemas.microsoft.com/office/drawing/2014/main" id="{FE96AC67-F6D3-423D-A548-0BB72FD3748C}"/>
              </a:ext>
            </a:extLst>
          </p:cNvPr>
          <p:cNvSpPr txBox="1">
            <a:spLocks/>
          </p:cNvSpPr>
          <p:nvPr/>
        </p:nvSpPr>
        <p:spPr>
          <a:xfrm>
            <a:off x="7710764" y="2148716"/>
            <a:ext cx="3150309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分工要明确，架构要严谨，避免耦合度过高导致项目返工。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62368A2-8529-4875-ABD4-615653260F5F}"/>
              </a:ext>
            </a:extLst>
          </p:cNvPr>
          <p:cNvGrpSpPr/>
          <p:nvPr/>
        </p:nvGrpSpPr>
        <p:grpSpPr>
          <a:xfrm>
            <a:off x="7119236" y="5402711"/>
            <a:ext cx="558179" cy="409838"/>
            <a:chOff x="7527160" y="2251750"/>
            <a:chExt cx="558179" cy="409838"/>
          </a:xfrm>
        </p:grpSpPr>
        <p:sp>
          <p:nvSpPr>
            <p:cNvPr id="33" name="椭圆形 39" descr="小圆圈">
              <a:extLst>
                <a:ext uri="{FF2B5EF4-FFF2-40B4-BE49-F238E27FC236}">
                  <a16:creationId xmlns:a16="http://schemas.microsoft.com/office/drawing/2014/main" id="{391004A1-1A6A-4024-A60A-BA969D2DA68B}"/>
                </a:ext>
              </a:extLst>
            </p:cNvPr>
            <p:cNvSpPr/>
            <p:nvPr/>
          </p:nvSpPr>
          <p:spPr bwMode="blackWhite">
            <a:xfrm>
              <a:off x="7598803" y="2251750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文本框 35" descr="编号 3">
              <a:extLst>
                <a:ext uri="{FF2B5EF4-FFF2-40B4-BE49-F238E27FC236}">
                  <a16:creationId xmlns:a16="http://schemas.microsoft.com/office/drawing/2014/main" id="{1A2F1E73-9331-41BC-A2D1-5DE19540697A}"/>
                </a:ext>
              </a:extLst>
            </p:cNvPr>
            <p:cNvSpPr txBox="1"/>
            <p:nvPr/>
          </p:nvSpPr>
          <p:spPr bwMode="blackWhite">
            <a:xfrm>
              <a:off x="7527160" y="2268040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5</a:t>
              </a:r>
              <a:endPara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9" name="内容占位符 17">
            <a:extLst>
              <a:ext uri="{FF2B5EF4-FFF2-40B4-BE49-F238E27FC236}">
                <a16:creationId xmlns:a16="http://schemas.microsoft.com/office/drawing/2014/main" id="{1C74F721-BA0E-44B3-B148-B51204D2071A}"/>
              </a:ext>
            </a:extLst>
          </p:cNvPr>
          <p:cNvSpPr txBox="1">
            <a:spLocks/>
          </p:cNvSpPr>
          <p:nvPr/>
        </p:nvSpPr>
        <p:spPr>
          <a:xfrm>
            <a:off x="7811176" y="5417727"/>
            <a:ext cx="2687172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遇到技术盲区或者瓶颈时不要紧张，从多角度多方面来解决它。</a:t>
            </a: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9" grpId="0"/>
      <p:bldP spid="20" grpId="0"/>
      <p:bldP spid="2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CCE43E9-75F4-4899-A248-F2FF7E85C200}"/>
              </a:ext>
            </a:extLst>
          </p:cNvPr>
          <p:cNvSpPr/>
          <p:nvPr/>
        </p:nvSpPr>
        <p:spPr>
          <a:xfrm>
            <a:off x="250371" y="252350"/>
            <a:ext cx="11691257" cy="6353299"/>
          </a:xfrm>
          <a:prstGeom prst="rect">
            <a:avLst/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076897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5400" dirty="0">
                <a:solidFill>
                  <a:schemeClr val="bg1"/>
                </a:solidFill>
              </a:rPr>
              <a:t>谢谢！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924358" y="468039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2021</a:t>
            </a:r>
            <a:r>
              <a:rPr lang="zh-CN" altLang="en-US" sz="2400" dirty="0">
                <a:solidFill>
                  <a:schemeClr val="bg1"/>
                </a:solidFill>
              </a:rPr>
              <a:t>小学期 第</a:t>
            </a:r>
            <a:r>
              <a:rPr lang="en-US" altLang="zh-CN" sz="2400" dirty="0">
                <a:solidFill>
                  <a:schemeClr val="bg1"/>
                </a:solidFill>
              </a:rPr>
              <a:t>14</a:t>
            </a:r>
            <a:r>
              <a:rPr lang="zh-CN" altLang="en-US" sz="2400" dirty="0">
                <a:solidFill>
                  <a:schemeClr val="bg1"/>
                </a:solidFill>
              </a:rPr>
              <a:t>组 </a:t>
            </a:r>
            <a:r>
              <a:rPr lang="en-US" altLang="zh-CN" sz="2400" dirty="0">
                <a:solidFill>
                  <a:schemeClr val="bg1"/>
                </a:solidFill>
              </a:rPr>
              <a:t>—— </a:t>
            </a:r>
            <a:r>
              <a:rPr lang="zh-CN" altLang="en-US" sz="2400" dirty="0">
                <a:solidFill>
                  <a:schemeClr val="bg1"/>
                </a:solidFill>
              </a:rPr>
              <a:t>蒋哲 周嘉豪 陈乐 沈玮杭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CB4340F-6E6C-4391-908D-2F8F6FFD04E1}"/>
              </a:ext>
            </a:extLst>
          </p:cNvPr>
          <p:cNvGrpSpPr/>
          <p:nvPr/>
        </p:nvGrpSpPr>
        <p:grpSpPr>
          <a:xfrm>
            <a:off x="838200" y="5245189"/>
            <a:ext cx="2759415" cy="923330"/>
            <a:chOff x="855620" y="5218491"/>
            <a:chExt cx="2759415" cy="92333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9ED6A5-0A5D-4E1F-9EC2-824458DE736E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E074B6-16B0-4832-A2EB-A4D02224DEFF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33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My-Meeting</a:t>
            </a:r>
            <a:r>
              <a:rPr lang="zh-CN" altLang="en-US" dirty="0">
                <a:cs typeface="Segoe UI Light" panose="020B0502040204020203" pitchFamily="34" charset="0"/>
              </a:rPr>
              <a:t>项目定位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609105" y="1905153"/>
            <a:ext cx="4977412" cy="106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      My-Meeting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是一款免费的视频会议软件，为满足各类视频会议提供了多种专业的解决方案。 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35432F1-18A1-4D38-95DD-443963EDAAE3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438060FA-F764-435F-A3F1-E3A00EEF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33" y="824752"/>
            <a:ext cx="5932210" cy="396464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203200" h="38100" prst="softRound"/>
          </a:sp3d>
        </p:spPr>
      </p:pic>
      <p:sp>
        <p:nvSpPr>
          <p:cNvPr id="15" name="内容占位符 17">
            <a:extLst>
              <a:ext uri="{FF2B5EF4-FFF2-40B4-BE49-F238E27FC236}">
                <a16:creationId xmlns:a16="http://schemas.microsoft.com/office/drawing/2014/main" id="{1383835A-F317-4A50-9C3F-86629A85A8D5}"/>
              </a:ext>
            </a:extLst>
          </p:cNvPr>
          <p:cNvSpPr txBox="1">
            <a:spLocks/>
          </p:cNvSpPr>
          <p:nvPr/>
        </p:nvSpPr>
        <p:spPr>
          <a:xfrm>
            <a:off x="521207" y="2807077"/>
            <a:ext cx="5065310" cy="86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       支持手机端、桌面端以及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Web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端的跨平台使用，各平台分别开发，致力提供原生的使用体验。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6232FF-5B31-425A-A0A4-7A663F45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4859">
            <a:off x="2376398" y="2962691"/>
            <a:ext cx="5568459" cy="3263408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326000" lon="19067999" rev="2748000"/>
            </a:camera>
            <a:lightRig rig="balanced" dir="t"/>
          </a:scene3d>
          <a:sp3d extrusionH="38100" prstMaterial="matte">
            <a:bevelT w="260350" h="25400" prst="softRound"/>
            <a:bevelB h="25400" prst="softRound"/>
          </a:sp3d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317752-D709-4A3A-BD05-4150F9E6D3CD}"/>
              </a:ext>
            </a:extLst>
          </p:cNvPr>
          <p:cNvGrpSpPr/>
          <p:nvPr/>
        </p:nvGrpSpPr>
        <p:grpSpPr>
          <a:xfrm rot="221695">
            <a:off x="6224735" y="3214329"/>
            <a:ext cx="1783949" cy="3857702"/>
            <a:chOff x="9367599" y="2122676"/>
            <a:chExt cx="2207941" cy="4358216"/>
          </a:xfrm>
          <a:scene3d>
            <a:camera prst="perspectiveFront" fov="2700000">
              <a:rot lat="19086000" lon="19067999" rev="3108000"/>
            </a:camera>
            <a:lightRig rig="threePt" dir="t"/>
          </a:scene3d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ECB3E4C-981E-4178-A229-5C25C73FF0B3}"/>
                </a:ext>
              </a:extLst>
            </p:cNvPr>
            <p:cNvSpPr/>
            <p:nvPr/>
          </p:nvSpPr>
          <p:spPr>
            <a:xfrm>
              <a:off x="9401261" y="2122676"/>
              <a:ext cx="2132190" cy="4358216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 w="34925">
              <a:solidFill>
                <a:srgbClr val="FFFFFF"/>
              </a:solidFill>
              <a:rou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76855DD-8B4F-4353-93D4-AEEA2E1D2869}"/>
                </a:ext>
              </a:extLst>
            </p:cNvPr>
            <p:cNvSpPr/>
            <p:nvPr/>
          </p:nvSpPr>
          <p:spPr>
            <a:xfrm>
              <a:off x="10009355" y="2125896"/>
              <a:ext cx="1023149" cy="183648"/>
            </a:xfrm>
            <a:prstGeom prst="roundRect">
              <a:avLst>
                <a:gd name="adj" fmla="val 33985"/>
              </a:avLst>
            </a:prstGeom>
            <a:solidFill>
              <a:schemeClr val="tx1"/>
            </a:solidFill>
            <a:ln w="34925" cap="flat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C874556-714C-4C68-AF42-EF8AE210625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559" y="2804625"/>
              <a:ext cx="0" cy="125324"/>
            </a:xfrm>
            <a:prstGeom prst="line">
              <a:avLst/>
            </a:prstGeom>
            <a:ln w="34925" cap="rnd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E71921D-958A-4094-94A4-60B2992414C3}"/>
                </a:ext>
              </a:extLst>
            </p:cNvPr>
            <p:cNvCxnSpPr/>
            <p:nvPr/>
          </p:nvCxnSpPr>
          <p:spPr>
            <a:xfrm>
              <a:off x="9367599" y="3127983"/>
              <a:ext cx="0" cy="305990"/>
            </a:xfrm>
            <a:prstGeom prst="line">
              <a:avLst/>
            </a:prstGeom>
            <a:ln w="34925" cap="rnd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A8F10C8-DACC-4698-80CB-8BE2F8CE9EAC}"/>
                </a:ext>
              </a:extLst>
            </p:cNvPr>
            <p:cNvCxnSpPr/>
            <p:nvPr/>
          </p:nvCxnSpPr>
          <p:spPr>
            <a:xfrm>
              <a:off x="9371461" y="3547238"/>
              <a:ext cx="0" cy="305990"/>
            </a:xfrm>
            <a:prstGeom prst="line">
              <a:avLst/>
            </a:prstGeom>
            <a:ln w="34925" cap="rnd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497BF85-AEBB-4FC9-8467-6AAAC7381F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75540" y="3298637"/>
              <a:ext cx="0" cy="385649"/>
            </a:xfrm>
            <a:prstGeom prst="line">
              <a:avLst/>
            </a:prstGeom>
            <a:ln w="34925" cap="rnd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matte">
              <a:bevelT prst="relaxedInset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238676-F819-4D74-98ED-0B95F8A790A6}"/>
              </a:ext>
            </a:extLst>
          </p:cNvPr>
          <p:cNvGrpSpPr/>
          <p:nvPr/>
        </p:nvGrpSpPr>
        <p:grpSpPr>
          <a:xfrm>
            <a:off x="9845703" y="2440431"/>
            <a:ext cx="2011763" cy="3964649"/>
            <a:chOff x="1345673" y="2736532"/>
            <a:chExt cx="1726647" cy="3724347"/>
          </a:xfrm>
          <a:scene3d>
            <a:camera prst="perspectiveContrastingLeftFacing">
              <a:rot lat="564000" lon="2034000" rev="21504000"/>
            </a:camera>
            <a:lightRig rig="balanced" dir="t"/>
          </a:scene3d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9386C13-C224-4741-98A2-9D3305A1C0C3}"/>
                </a:ext>
              </a:extLst>
            </p:cNvPr>
            <p:cNvSpPr/>
            <p:nvPr/>
          </p:nvSpPr>
          <p:spPr>
            <a:xfrm>
              <a:off x="1371997" y="2736532"/>
              <a:ext cx="1667408" cy="3724347"/>
            </a:xfrm>
            <a:prstGeom prst="roundRect">
              <a:avLst>
                <a:gd name="adj" fmla="val 13865"/>
              </a:avLst>
            </a:prstGeom>
            <a:blipFill dpi="0" rotWithShape="1">
              <a:blip r:embed="rId6"/>
              <a:srcRect/>
              <a:stretch>
                <a:fillRect t="1000"/>
              </a:stretch>
            </a:blipFill>
            <a:ln w="50800">
              <a:solidFill>
                <a:schemeClr val="tx1"/>
              </a:solidFill>
              <a:rou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prstMaterial="dkEdge">
              <a:bevelT h="1016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1F50FA8-B862-456D-B35C-1D0723711068}"/>
                </a:ext>
              </a:extLst>
            </p:cNvPr>
            <p:cNvCxnSpPr>
              <a:cxnSpLocks/>
            </p:cNvCxnSpPr>
            <p:nvPr/>
          </p:nvCxnSpPr>
          <p:spPr>
            <a:xfrm>
              <a:off x="1346424" y="3319297"/>
              <a:ext cx="0" cy="107097"/>
            </a:xfrm>
            <a:prstGeom prst="line">
              <a:avLst/>
            </a:prstGeom>
            <a:ln w="50800" cap="rnd">
              <a:solidFill>
                <a:schemeClr val="tx1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dkEdge">
              <a:bevelT h="101600" prst="hardEdge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B431077-0B34-409E-8C07-710BE0F5DB73}"/>
                </a:ext>
              </a:extLst>
            </p:cNvPr>
            <p:cNvCxnSpPr/>
            <p:nvPr/>
          </p:nvCxnSpPr>
          <p:spPr>
            <a:xfrm>
              <a:off x="1345673" y="3595625"/>
              <a:ext cx="0" cy="261486"/>
            </a:xfrm>
            <a:prstGeom prst="line">
              <a:avLst/>
            </a:prstGeom>
            <a:ln w="50800" cap="rnd">
              <a:solidFill>
                <a:schemeClr val="tx1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dkEdge">
              <a:bevelT h="101600" prst="hardEdge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6F15750-D4AE-4847-ADDB-D9EEF9C1680C}"/>
                </a:ext>
              </a:extLst>
            </p:cNvPr>
            <p:cNvCxnSpPr/>
            <p:nvPr/>
          </p:nvCxnSpPr>
          <p:spPr>
            <a:xfrm>
              <a:off x="1348693" y="3953902"/>
              <a:ext cx="0" cy="261486"/>
            </a:xfrm>
            <a:prstGeom prst="line">
              <a:avLst/>
            </a:prstGeom>
            <a:ln w="50800" cap="rnd">
              <a:solidFill>
                <a:schemeClr val="tx1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dkEdge">
              <a:bevelT h="101600" prst="hardEdge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884CE43-55B5-4A1D-9E46-E8B39DE456A1}"/>
                </a:ext>
              </a:extLst>
            </p:cNvPr>
            <p:cNvCxnSpPr>
              <a:cxnSpLocks/>
            </p:cNvCxnSpPr>
            <p:nvPr/>
          </p:nvCxnSpPr>
          <p:spPr>
            <a:xfrm>
              <a:off x="3072320" y="3741459"/>
              <a:ext cx="0" cy="329559"/>
            </a:xfrm>
            <a:prstGeom prst="line">
              <a:avLst/>
            </a:prstGeom>
            <a:ln w="50800" cap="rnd">
              <a:solidFill>
                <a:schemeClr val="tx1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contourW="12700" prstMaterial="dkEdge">
              <a:bevelT h="101600" prst="hardEdge"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7B89FE3-E419-41B1-974B-BF24F7D83151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D0A9EC5-CD3E-4939-8057-2FF788E309DE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193CA9B-059B-47CD-88FB-D5D896D16CE0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0A6C904B-ABC1-4929-92B1-D7E0D47EF77F}"/>
              </a:ext>
            </a:extLst>
          </p:cNvPr>
          <p:cNvGrpSpPr/>
          <p:nvPr/>
        </p:nvGrpSpPr>
        <p:grpSpPr>
          <a:xfrm>
            <a:off x="9090259" y="241480"/>
            <a:ext cx="2759415" cy="923330"/>
            <a:chOff x="855620" y="5218491"/>
            <a:chExt cx="2759415" cy="92333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F131F5D-29AF-4B5E-B116-D6CFD8CA5670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01CA7A0-7230-4089-94EA-EDB59DD58631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产品特色与创新点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BAC634-E339-4A6A-8AB1-C32769128A44}"/>
              </a:ext>
            </a:extLst>
          </p:cNvPr>
          <p:cNvGrpSpPr/>
          <p:nvPr/>
        </p:nvGrpSpPr>
        <p:grpSpPr>
          <a:xfrm>
            <a:off x="531552" y="1839769"/>
            <a:ext cx="5110692" cy="636743"/>
            <a:chOff x="531552" y="1917997"/>
            <a:chExt cx="5110692" cy="636743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603195" y="1917997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531552" y="1934287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21" name="内容占位符 17"/>
            <p:cNvSpPr txBox="1">
              <a:spLocks/>
            </p:cNvSpPr>
            <p:nvPr/>
          </p:nvSpPr>
          <p:spPr>
            <a:xfrm>
              <a:off x="1056513" y="1958189"/>
              <a:ext cx="4585731" cy="5965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zh-CN" altLang="en-US" sz="1400" b="1" dirty="0">
                  <a:solidFill>
                    <a:srgbClr val="22684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便捷开会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：作为主持人只需点击“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创建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”，作为成员只需点击“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加入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”。唯一需要输入的就是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会议号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和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密码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D54716-D843-4CC2-A6A2-1C06BA9097DB}"/>
              </a:ext>
            </a:extLst>
          </p:cNvPr>
          <p:cNvGrpSpPr/>
          <p:nvPr/>
        </p:nvGrpSpPr>
        <p:grpSpPr>
          <a:xfrm>
            <a:off x="531552" y="2680259"/>
            <a:ext cx="5029213" cy="1106010"/>
            <a:chOff x="531552" y="2804257"/>
            <a:chExt cx="5029213" cy="1106010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603195" y="2804257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531552" y="2820547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6" name="内容占位符 17"/>
            <p:cNvSpPr txBox="1">
              <a:spLocks/>
            </p:cNvSpPr>
            <p:nvPr/>
          </p:nvSpPr>
          <p:spPr>
            <a:xfrm>
              <a:off x="1056513" y="2844450"/>
              <a:ext cx="4504252" cy="10658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2000"/>
                </a:spcAft>
                <a:buNone/>
                <a:defRPr/>
              </a:pPr>
              <a:r>
                <a:rPr lang="zh-CN" altLang="en-US" sz="1400" b="1" dirty="0">
                  <a:solidFill>
                    <a:srgbClr val="22684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预约会议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：预约或创建未来某一时段的会议，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分享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给他人或设置定时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提醒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。会议开始即可以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一键加入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。</a:t>
              </a:r>
              <a:b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</a:br>
              <a:b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</a:br>
              <a:r>
                <a:rPr lang="zh-CN" altLang="en-US" dirty="0">
                  <a:solidFill>
                    <a:srgbClr val="D2472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提示：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登录账号以实现多端同步数据。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2CB223-1305-4B1E-BC92-41437314A9CC}"/>
              </a:ext>
            </a:extLst>
          </p:cNvPr>
          <p:cNvGrpSpPr/>
          <p:nvPr/>
        </p:nvGrpSpPr>
        <p:grpSpPr>
          <a:xfrm>
            <a:off x="521816" y="3926872"/>
            <a:ext cx="5186530" cy="789305"/>
            <a:chOff x="531552" y="4208299"/>
            <a:chExt cx="5029213" cy="789305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603195" y="4208299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531552" y="422458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32" name="内容占位符 17"/>
            <p:cNvSpPr txBox="1">
              <a:spLocks/>
            </p:cNvSpPr>
            <p:nvPr/>
          </p:nvSpPr>
          <p:spPr>
            <a:xfrm>
              <a:off x="1056513" y="4236460"/>
              <a:ext cx="4504252" cy="7611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600"/>
                </a:spcAft>
                <a:buNone/>
                <a:defRPr/>
              </a:pPr>
              <a:r>
                <a:rPr lang="zh-CN" altLang="en-US" sz="1400" b="1" dirty="0">
                  <a:solidFill>
                    <a:srgbClr val="22684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智能字幕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：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My-Meeting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在本地提供轻量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语音识别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，让您在各种苛刻环境下皆可享受良好会议体验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/>
                </a:rPr>
                <a:t>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D9DCEDF-2D79-49C7-A5A2-EA6BA44C9AE8}"/>
              </a:ext>
            </a:extLst>
          </p:cNvPr>
          <p:cNvGrpSpPr/>
          <p:nvPr/>
        </p:nvGrpSpPr>
        <p:grpSpPr>
          <a:xfrm>
            <a:off x="504581" y="4807868"/>
            <a:ext cx="5137660" cy="633309"/>
            <a:chOff x="531552" y="5137379"/>
            <a:chExt cx="5029213" cy="633309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603195" y="5137379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531552" y="515366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40" name="内容占位符 17"/>
            <p:cNvSpPr txBox="1">
              <a:spLocks/>
            </p:cNvSpPr>
            <p:nvPr/>
          </p:nvSpPr>
          <p:spPr>
            <a:xfrm>
              <a:off x="1056513" y="5207150"/>
              <a:ext cx="4504252" cy="5635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rtl="0">
                <a:spcAft>
                  <a:spcPts val="2000"/>
                </a:spcAft>
                <a:buNone/>
                <a:defRPr/>
              </a:pPr>
              <a:r>
                <a:rPr lang="zh-CN" altLang="en-US" sz="1400" b="1" dirty="0">
                  <a:solidFill>
                    <a:srgbClr val="22684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会议纪要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：会议内的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字幕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将全程保存。可以一键</a:t>
              </a:r>
              <a:r>
                <a:rPr lang="zh-CN" altLang="en-US" sz="14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导出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会议纪要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，为用户提供良好的会议回顾体验。</a:t>
              </a: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9C0E1F2-FB9C-4390-AAE8-993BEFF034B9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4ADA6D8-71BC-492A-BE17-19E2FFD8B4DD}"/>
              </a:ext>
            </a:extLst>
          </p:cNvPr>
          <p:cNvGrpSpPr/>
          <p:nvPr/>
        </p:nvGrpSpPr>
        <p:grpSpPr>
          <a:xfrm>
            <a:off x="5642243" y="1771113"/>
            <a:ext cx="6274645" cy="4278307"/>
            <a:chOff x="4985816" y="1579022"/>
            <a:chExt cx="6741477" cy="438307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C82CA62-8991-4AFC-9EBF-2249E441F425}"/>
                </a:ext>
              </a:extLst>
            </p:cNvPr>
            <p:cNvGrpSpPr/>
            <p:nvPr/>
          </p:nvGrpSpPr>
          <p:grpSpPr>
            <a:xfrm>
              <a:off x="7034873" y="1579022"/>
              <a:ext cx="4692420" cy="2324820"/>
              <a:chOff x="5860169" y="1588604"/>
              <a:chExt cx="4692420" cy="2324820"/>
            </a:xfrm>
          </p:grpSpPr>
          <p:pic>
            <p:nvPicPr>
              <p:cNvPr id="3" name="图片 2" descr="手机屏幕截图&#10;&#10;描述已自动生成">
                <a:extLst>
                  <a:ext uri="{FF2B5EF4-FFF2-40B4-BE49-F238E27FC236}">
                    <a16:creationId xmlns:a16="http://schemas.microsoft.com/office/drawing/2014/main" id="{623AEEDC-C2BD-47D0-8050-067BA1157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0169" y="1588604"/>
                <a:ext cx="4692420" cy="2193688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F02DB51-F696-4E53-A8EC-92A202D2F1DA}"/>
                  </a:ext>
                </a:extLst>
              </p:cNvPr>
              <p:cNvSpPr/>
              <p:nvPr/>
            </p:nvSpPr>
            <p:spPr>
              <a:xfrm>
                <a:off x="8591625" y="1588604"/>
                <a:ext cx="1960964" cy="2324820"/>
              </a:xfrm>
              <a:prstGeom prst="rect">
                <a:avLst/>
              </a:prstGeom>
              <a:gradFill flip="none" rotWithShape="1">
                <a:gsLst>
                  <a:gs pos="54000">
                    <a:srgbClr val="F5F5F5"/>
                  </a:gs>
                  <a:gs pos="0">
                    <a:srgbClr val="F5F5F5">
                      <a:alpha val="0"/>
                    </a:srgbClr>
                  </a:gs>
                  <a:gs pos="100000">
                    <a:srgbClr val="F5F5F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ABF0DE4-BCEF-415F-BCD7-B3F267ED78AD}"/>
                </a:ext>
              </a:extLst>
            </p:cNvPr>
            <p:cNvGrpSpPr/>
            <p:nvPr/>
          </p:nvGrpSpPr>
          <p:grpSpPr>
            <a:xfrm>
              <a:off x="4985816" y="3772710"/>
              <a:ext cx="5059235" cy="2189390"/>
              <a:chOff x="6434172" y="4042683"/>
              <a:chExt cx="5059235" cy="2189390"/>
            </a:xfrm>
          </p:grpSpPr>
          <p:pic>
            <p:nvPicPr>
              <p:cNvPr id="6" name="图片 5" descr="图形用户界面, 文本, 应用程序, 电子邮件&#10;&#10;描述已自动生成">
                <a:extLst>
                  <a:ext uri="{FF2B5EF4-FFF2-40B4-BE49-F238E27FC236}">
                    <a16:creationId xmlns:a16="http://schemas.microsoft.com/office/drawing/2014/main" id="{78327555-EE43-49C6-9C90-D37EB8546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953" y="4042684"/>
                <a:ext cx="4538454" cy="2189389"/>
              </a:xfrm>
              <a:prstGeom prst="rect">
                <a:avLst/>
              </a:prstGeom>
            </p:spPr>
          </p:pic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DDFC91A-1F6E-4C68-9DDC-C3946D626923}"/>
                  </a:ext>
                </a:extLst>
              </p:cNvPr>
              <p:cNvSpPr/>
              <p:nvPr/>
            </p:nvSpPr>
            <p:spPr>
              <a:xfrm rot="10800000">
                <a:off x="6434172" y="4042683"/>
                <a:ext cx="2157451" cy="2189388"/>
              </a:xfrm>
              <a:prstGeom prst="rect">
                <a:avLst/>
              </a:prstGeom>
              <a:gradFill flip="none" rotWithShape="1">
                <a:gsLst>
                  <a:gs pos="54000">
                    <a:srgbClr val="F5F5F5"/>
                  </a:gs>
                  <a:gs pos="0">
                    <a:srgbClr val="F5F5F5">
                      <a:alpha val="0"/>
                    </a:srgbClr>
                  </a:gs>
                  <a:gs pos="100000">
                    <a:srgbClr val="F5F5F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1" name="图片 30" descr="图形用户界面, 应用程序&#10;&#10;描述已自动生成">
            <a:extLst>
              <a:ext uri="{FF2B5EF4-FFF2-40B4-BE49-F238E27FC236}">
                <a16:creationId xmlns:a16="http://schemas.microsoft.com/office/drawing/2014/main" id="{9C117335-A893-4751-9A96-1C1538F1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44" y="1915147"/>
            <a:ext cx="5967906" cy="4150477"/>
          </a:xfrm>
          <a:prstGeom prst="rect">
            <a:avLst/>
          </a:prstGeom>
        </p:spPr>
      </p:pic>
      <p:pic>
        <p:nvPicPr>
          <p:cNvPr id="42" name="图片 41" descr="图形用户界面, 文本&#10;&#10;描述已自动生成">
            <a:extLst>
              <a:ext uri="{FF2B5EF4-FFF2-40B4-BE49-F238E27FC236}">
                <a16:creationId xmlns:a16="http://schemas.microsoft.com/office/drawing/2014/main" id="{F49B6BB3-ACBA-44A8-84BA-2FD0E54CC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57" y="2905737"/>
            <a:ext cx="4622879" cy="2042270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D39894-96B8-4695-96AF-D1D33AD36688}"/>
              </a:ext>
            </a:extLst>
          </p:cNvPr>
          <p:cNvGrpSpPr/>
          <p:nvPr/>
        </p:nvGrpSpPr>
        <p:grpSpPr>
          <a:xfrm>
            <a:off x="504581" y="5688864"/>
            <a:ext cx="5029213" cy="667391"/>
            <a:chOff x="531552" y="5137379"/>
            <a:chExt cx="5029213" cy="667391"/>
          </a:xfrm>
        </p:grpSpPr>
        <p:sp>
          <p:nvSpPr>
            <p:cNvPr id="44" name="椭圆形 37" descr="小圆圈">
              <a:extLst>
                <a:ext uri="{FF2B5EF4-FFF2-40B4-BE49-F238E27FC236}">
                  <a16:creationId xmlns:a16="http://schemas.microsoft.com/office/drawing/2014/main" id="{BA7E0A7E-68DD-4EC9-857B-7640A6EF6B8D}"/>
                </a:ext>
              </a:extLst>
            </p:cNvPr>
            <p:cNvSpPr/>
            <p:nvPr/>
          </p:nvSpPr>
          <p:spPr bwMode="blackWhite">
            <a:xfrm>
              <a:off x="603195" y="5137379"/>
              <a:ext cx="409838" cy="409838"/>
            </a:xfrm>
            <a:prstGeom prst="ellipse">
              <a:avLst/>
            </a:prstGeom>
            <a:solidFill>
              <a:srgbClr val="226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文本框 44" descr="编号 4">
              <a:extLst>
                <a:ext uri="{FF2B5EF4-FFF2-40B4-BE49-F238E27FC236}">
                  <a16:creationId xmlns:a16="http://schemas.microsoft.com/office/drawing/2014/main" id="{3BE86D15-4049-4622-95D2-219917CF39AA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531552" y="515366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  <p:sp>
          <p:nvSpPr>
            <p:cNvPr id="46" name="内容占位符 17">
              <a:extLst>
                <a:ext uri="{FF2B5EF4-FFF2-40B4-BE49-F238E27FC236}">
                  <a16:creationId xmlns:a16="http://schemas.microsoft.com/office/drawing/2014/main" id="{2372F5E2-49F1-422A-BAC2-C9BB181B8B7E}"/>
                </a:ext>
              </a:extLst>
            </p:cNvPr>
            <p:cNvSpPr txBox="1">
              <a:spLocks/>
            </p:cNvSpPr>
            <p:nvPr/>
          </p:nvSpPr>
          <p:spPr>
            <a:xfrm>
              <a:off x="1056513" y="5241232"/>
              <a:ext cx="4504252" cy="5635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2000"/>
                </a:spcAft>
                <a:buNone/>
                <a:defRPr/>
              </a:pPr>
              <a:r>
                <a:rPr lang="zh-CN" altLang="en-US" sz="1400" b="1" dirty="0">
                  <a:solidFill>
                    <a:srgbClr val="226845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虚拟背景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：用户可开启虚拟背景以充分保护自己的隐私，性能占用低，画面表现好，并可以</a:t>
              </a:r>
              <a:r>
                <a:rPr lang="zh-CN" altLang="en-US" sz="1400" dirty="0">
                  <a:solidFill>
                    <a:srgbClr val="33996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自定义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anose="020B0502040204020203" pitchFamily="34" charset="0"/>
                </a:rPr>
                <a:t>虚拟背景样式。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C2AEB2B-53BB-49EC-B9AF-342E74F86AC6}"/>
              </a:ext>
            </a:extLst>
          </p:cNvPr>
          <p:cNvGrpSpPr/>
          <p:nvPr/>
        </p:nvGrpSpPr>
        <p:grpSpPr>
          <a:xfrm>
            <a:off x="5964786" y="1484653"/>
            <a:ext cx="5856983" cy="5111417"/>
            <a:chOff x="681892" y="1118860"/>
            <a:chExt cx="5856983" cy="511141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9FD49EC-C895-47CD-A3D8-04EE21BF5314}"/>
                </a:ext>
              </a:extLst>
            </p:cNvPr>
            <p:cNvGrpSpPr/>
            <p:nvPr/>
          </p:nvGrpSpPr>
          <p:grpSpPr>
            <a:xfrm>
              <a:off x="681892" y="1118860"/>
              <a:ext cx="5856983" cy="5111417"/>
              <a:chOff x="418330" y="962914"/>
              <a:chExt cx="6095392" cy="5376171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BBF095D-EC9C-4895-B76D-4CC5ACF64A70}"/>
                  </a:ext>
                </a:extLst>
              </p:cNvPr>
              <p:cNvGrpSpPr/>
              <p:nvPr/>
            </p:nvGrpSpPr>
            <p:grpSpPr>
              <a:xfrm>
                <a:off x="418330" y="962914"/>
                <a:ext cx="4725681" cy="3118686"/>
                <a:chOff x="314480" y="1681639"/>
                <a:chExt cx="5313488" cy="3531310"/>
              </a:xfrm>
            </p:grpSpPr>
            <p:pic>
              <p:nvPicPr>
                <p:cNvPr id="23" name="图片 22" descr="电脑萤幕截图&#10;&#10;描述已自动生成">
                  <a:extLst>
                    <a:ext uri="{FF2B5EF4-FFF2-40B4-BE49-F238E27FC236}">
                      <a16:creationId xmlns:a16="http://schemas.microsoft.com/office/drawing/2014/main" id="{D64529C9-A0F3-44A7-9BF8-5641E6398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5291" y="1700321"/>
                  <a:ext cx="5292677" cy="3512628"/>
                </a:xfrm>
                <a:prstGeom prst="rect">
                  <a:avLst/>
                </a:prstGeom>
              </p:spPr>
            </p:pic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33E1C1C-05CB-420B-9628-ACB87B78C0A0}"/>
                    </a:ext>
                  </a:extLst>
                </p:cNvPr>
                <p:cNvSpPr/>
                <p:nvPr/>
              </p:nvSpPr>
              <p:spPr>
                <a:xfrm rot="16200000">
                  <a:off x="2388351" y="-392232"/>
                  <a:ext cx="1159207" cy="5306949"/>
                </a:xfrm>
                <a:prstGeom prst="rect">
                  <a:avLst/>
                </a:prstGeom>
                <a:gradFill flip="none" rotWithShape="1">
                  <a:gsLst>
                    <a:gs pos="79000">
                      <a:srgbClr val="F5F5F5"/>
                    </a:gs>
                    <a:gs pos="0">
                      <a:srgbClr val="F5F5F5">
                        <a:alpha val="0"/>
                      </a:srgbClr>
                    </a:gs>
                    <a:gs pos="100000">
                      <a:srgbClr val="F5F5F5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4029578-2147-4D67-B523-001EBBF11F74}"/>
                  </a:ext>
                </a:extLst>
              </p:cNvPr>
              <p:cNvGrpSpPr/>
              <p:nvPr/>
            </p:nvGrpSpPr>
            <p:grpSpPr>
              <a:xfrm>
                <a:off x="3619274" y="1410892"/>
                <a:ext cx="2894448" cy="4928193"/>
                <a:chOff x="4183447" y="465419"/>
                <a:chExt cx="2971433" cy="4928193"/>
              </a:xfrm>
            </p:grpSpPr>
            <p:pic>
              <p:nvPicPr>
                <p:cNvPr id="17" name="图片 16" descr="图形用户界面, 应用程序&#10;&#10;描述已自动生成">
                  <a:extLst>
                    <a:ext uri="{FF2B5EF4-FFF2-40B4-BE49-F238E27FC236}">
                      <a16:creationId xmlns:a16="http://schemas.microsoft.com/office/drawing/2014/main" id="{A9429C27-1AD5-41F7-8C61-DFE1F8D07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3448" y="465419"/>
                  <a:ext cx="2917587" cy="4928192"/>
                </a:xfrm>
                <a:prstGeom prst="rect">
                  <a:avLst/>
                </a:prstGeom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0B2F455-789B-4D61-A77F-521BAEE29779}"/>
                    </a:ext>
                  </a:extLst>
                </p:cNvPr>
                <p:cNvSpPr/>
                <p:nvPr/>
              </p:nvSpPr>
              <p:spPr>
                <a:xfrm rot="5400000">
                  <a:off x="4708627" y="2947358"/>
                  <a:ext cx="1921074" cy="2971433"/>
                </a:xfrm>
                <a:prstGeom prst="rect">
                  <a:avLst/>
                </a:prstGeom>
                <a:gradFill flip="none" rotWithShape="1">
                  <a:gsLst>
                    <a:gs pos="54000">
                      <a:srgbClr val="F5F5F5"/>
                    </a:gs>
                    <a:gs pos="0">
                      <a:srgbClr val="F5F5F5">
                        <a:alpha val="0"/>
                      </a:srgbClr>
                    </a:gs>
                    <a:gs pos="100000">
                      <a:srgbClr val="F5F5F5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pic>
          <p:nvPicPr>
            <p:cNvPr id="48" name="图片 47" descr="图片包含 形状&#10;&#10;描述已自动生成">
              <a:extLst>
                <a:ext uri="{FF2B5EF4-FFF2-40B4-BE49-F238E27FC236}">
                  <a16:creationId xmlns:a16="http://schemas.microsoft.com/office/drawing/2014/main" id="{6185365E-F7A2-4CA4-9E2F-BD1EEAB4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6996" y="2776663"/>
              <a:ext cx="1560369" cy="3380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架构与关键技术 </a:t>
            </a:r>
            <a:r>
              <a:rPr lang="en-US" altLang="zh-CN" dirty="0">
                <a:cs typeface="Segoe UI Light" panose="020B0502040204020203" pitchFamily="34" charset="0"/>
              </a:rPr>
              <a:t>—— </a:t>
            </a:r>
            <a:r>
              <a:rPr lang="zh-CN" altLang="en-US" dirty="0">
                <a:cs typeface="Segoe UI Light" panose="020B0502040204020203" pitchFamily="34" charset="0"/>
              </a:rPr>
              <a:t>媒体传输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F111FE-E6FD-4FC9-9092-A5F103502D44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EAF8302-7747-4CF6-87BB-939EE575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77" y="1614545"/>
            <a:ext cx="2853259" cy="7865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86A45-5BF8-44C9-8D1C-7B054440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78" y="2401074"/>
            <a:ext cx="4164741" cy="38297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E10171-B89A-4FB9-BDF4-4556BA142B07}"/>
              </a:ext>
            </a:extLst>
          </p:cNvPr>
          <p:cNvSpPr txBox="1"/>
          <p:nvPr/>
        </p:nvSpPr>
        <p:spPr>
          <a:xfrm>
            <a:off x="1025953" y="2100775"/>
            <a:ext cx="53973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多流：通过单个 </a:t>
            </a:r>
            <a:r>
              <a:rPr lang="en-US" altLang="zh-CN" dirty="0"/>
              <a:t>ICE + DTLS </a:t>
            </a:r>
            <a:r>
              <a:rPr lang="zh-CN" altLang="en-US" dirty="0"/>
              <a:t>传输的多个音频</a:t>
            </a:r>
            <a:r>
              <a:rPr lang="en-US" altLang="zh-CN" dirty="0"/>
              <a:t>/</a:t>
            </a:r>
            <a:r>
              <a:rPr lang="zh-CN" altLang="en-US" dirty="0"/>
              <a:t>视频流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ICE</a:t>
            </a:r>
            <a:r>
              <a:rPr lang="zh-CN" altLang="en-US" dirty="0"/>
              <a:t> </a:t>
            </a:r>
            <a:r>
              <a:rPr lang="en-US" altLang="zh-CN" dirty="0"/>
              <a:t>/ DTLS / RTP / RTCP</a:t>
            </a:r>
            <a:r>
              <a:rPr lang="zh-CN" altLang="en-US" dirty="0"/>
              <a:t>（基于 </a:t>
            </a:r>
            <a:r>
              <a:rPr lang="en-US" altLang="zh-CN" dirty="0"/>
              <a:t>UDP </a:t>
            </a:r>
            <a:r>
              <a:rPr lang="zh-CN" altLang="en-US" dirty="0"/>
              <a:t>和 </a:t>
            </a:r>
            <a:r>
              <a:rPr lang="en-US" altLang="zh-CN" dirty="0"/>
              <a:t>TCP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r>
              <a:rPr lang="zh-CN" altLang="en-US" dirty="0"/>
              <a:t>支持同步广播和 </a:t>
            </a:r>
            <a:r>
              <a:rPr lang="en-US" altLang="zh-CN" dirty="0"/>
              <a:t>SVC</a:t>
            </a:r>
          </a:p>
          <a:p>
            <a:endParaRPr lang="zh-CN" altLang="en-US" dirty="0"/>
          </a:p>
          <a:p>
            <a:r>
              <a:rPr lang="zh-CN" altLang="en-US" dirty="0"/>
              <a:t>高效的拥塞控制，以及发送器和接收器带宽估计。</a:t>
            </a:r>
          </a:p>
          <a:p>
            <a:endParaRPr lang="en-US" altLang="zh-CN" dirty="0"/>
          </a:p>
          <a:p>
            <a:r>
              <a:rPr lang="zh-CN" altLang="en-US" dirty="0"/>
              <a:t>性能强大（底层使用</a:t>
            </a:r>
            <a:r>
              <a:rPr lang="en-US" altLang="zh-CN" dirty="0"/>
              <a:t>C++</a:t>
            </a:r>
            <a:r>
              <a:rPr lang="zh-CN" altLang="en-US" dirty="0"/>
              <a:t>实现），一个核可转发</a:t>
            </a:r>
            <a:r>
              <a:rPr lang="en-US" altLang="zh-CN" dirty="0"/>
              <a:t>500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视频流</a:t>
            </a:r>
            <a:r>
              <a:rPr lang="zh-CN" altLang="en-US" dirty="0"/>
              <a:t>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F1FF9F-BB7B-4776-BA55-6F6BD886D1EA}"/>
              </a:ext>
            </a:extLst>
          </p:cNvPr>
          <p:cNvSpPr/>
          <p:nvPr/>
        </p:nvSpPr>
        <p:spPr>
          <a:xfrm>
            <a:off x="686098" y="2223763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475982-5C8F-48C5-9502-CB2F245550D8}"/>
              </a:ext>
            </a:extLst>
          </p:cNvPr>
          <p:cNvSpPr/>
          <p:nvPr/>
        </p:nvSpPr>
        <p:spPr>
          <a:xfrm>
            <a:off x="686098" y="2787838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142686-1BA2-428B-85BE-890B2CAD80BC}"/>
              </a:ext>
            </a:extLst>
          </p:cNvPr>
          <p:cNvSpPr/>
          <p:nvPr/>
        </p:nvSpPr>
        <p:spPr>
          <a:xfrm>
            <a:off x="689685" y="4447140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D8AE07-15E0-44B2-AD06-4CC521DA605A}"/>
              </a:ext>
            </a:extLst>
          </p:cNvPr>
          <p:cNvSpPr/>
          <p:nvPr/>
        </p:nvSpPr>
        <p:spPr>
          <a:xfrm>
            <a:off x="686098" y="3351913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2FAE52-0852-4ABF-8FD8-B734B4A19038}"/>
              </a:ext>
            </a:extLst>
          </p:cNvPr>
          <p:cNvSpPr/>
          <p:nvPr/>
        </p:nvSpPr>
        <p:spPr>
          <a:xfrm>
            <a:off x="689685" y="3880871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205002A-3BAF-499C-9663-5EDD15EA0854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543C7BB-8981-4BC3-82A4-78DE60D7AE42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993BD90-215F-4AD4-B01D-065D2BD2C249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架构与关键技术 </a:t>
            </a:r>
            <a:r>
              <a:rPr lang="en-US" altLang="zh-CN" dirty="0">
                <a:cs typeface="Segoe UI Light" panose="020B0502040204020203" pitchFamily="34" charset="0"/>
              </a:rPr>
              <a:t>—— </a:t>
            </a:r>
            <a:r>
              <a:rPr lang="zh-CN" altLang="en-US" dirty="0">
                <a:cs typeface="Segoe UI Light" panose="020B0502040204020203" pitchFamily="34" charset="0"/>
              </a:rPr>
              <a:t>服务端设计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F111FE-E6FD-4FC9-9092-A5F103502D44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FD0E56F-CB87-496D-8436-0E73192483AE}"/>
              </a:ext>
            </a:extLst>
          </p:cNvPr>
          <p:cNvSpPr txBox="1"/>
          <p:nvPr/>
        </p:nvSpPr>
        <p:spPr>
          <a:xfrm>
            <a:off x="635330" y="2511285"/>
            <a:ext cx="155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用户的媒体流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96D4E5-5B09-403A-B5C9-0F973AA506E7}"/>
              </a:ext>
            </a:extLst>
          </p:cNvPr>
          <p:cNvSpPr txBox="1"/>
          <p:nvPr/>
        </p:nvSpPr>
        <p:spPr>
          <a:xfrm>
            <a:off x="622438" y="4031192"/>
            <a:ext cx="160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用户的媒体流</a:t>
            </a:r>
          </a:p>
        </p:txBody>
      </p:sp>
      <p:pic>
        <p:nvPicPr>
          <p:cNvPr id="1028" name="Picture 4" descr="nodejs">
            <a:extLst>
              <a:ext uri="{FF2B5EF4-FFF2-40B4-BE49-F238E27FC236}">
                <a16:creationId xmlns:a16="http://schemas.microsoft.com/office/drawing/2014/main" id="{454AF43F-2869-446D-B112-55D433FB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16" y="2391543"/>
            <a:ext cx="19145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476FB9E-5DDC-4A8F-BB63-D23FCDB06BD6}"/>
              </a:ext>
            </a:extLst>
          </p:cNvPr>
          <p:cNvSpPr/>
          <p:nvPr/>
        </p:nvSpPr>
        <p:spPr>
          <a:xfrm>
            <a:off x="4580164" y="2247958"/>
            <a:ext cx="3426031" cy="2428501"/>
          </a:xfrm>
          <a:prstGeom prst="roundRect">
            <a:avLst>
              <a:gd name="adj" fmla="val 7376"/>
            </a:avLst>
          </a:prstGeom>
          <a:noFill/>
          <a:ln w="57150">
            <a:solidFill>
              <a:srgbClr val="226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十字 24">
            <a:extLst>
              <a:ext uri="{FF2B5EF4-FFF2-40B4-BE49-F238E27FC236}">
                <a16:creationId xmlns:a16="http://schemas.microsoft.com/office/drawing/2014/main" id="{53AFA758-C73F-48DE-8446-F38A5B3B10F4}"/>
              </a:ext>
            </a:extLst>
          </p:cNvPr>
          <p:cNvSpPr/>
          <p:nvPr/>
        </p:nvSpPr>
        <p:spPr>
          <a:xfrm>
            <a:off x="4903960" y="3021368"/>
            <a:ext cx="860961" cy="860961"/>
          </a:xfrm>
          <a:prstGeom prst="quad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26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F118C7-B401-4790-99D2-E137FD4AFB02}"/>
              </a:ext>
            </a:extLst>
          </p:cNvPr>
          <p:cNvSpPr txBox="1"/>
          <p:nvPr/>
        </p:nvSpPr>
        <p:spPr>
          <a:xfrm>
            <a:off x="4627666" y="3826220"/>
            <a:ext cx="145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Mediasoup</a:t>
            </a:r>
            <a:r>
              <a:rPr lang="zh-CN" altLang="en-US" sz="1200" dirty="0"/>
              <a:t> </a:t>
            </a:r>
            <a:r>
              <a:rPr lang="en-US" altLang="zh-CN" sz="1200" dirty="0"/>
              <a:t>Router</a:t>
            </a:r>
            <a:endParaRPr lang="zh-CN" altLang="en-US" sz="1200" dirty="0"/>
          </a:p>
        </p:txBody>
      </p:sp>
      <p:sp>
        <p:nvSpPr>
          <p:cNvPr id="28" name="箭头: 十字 27">
            <a:extLst>
              <a:ext uri="{FF2B5EF4-FFF2-40B4-BE49-F238E27FC236}">
                <a16:creationId xmlns:a16="http://schemas.microsoft.com/office/drawing/2014/main" id="{8C31159F-9E1B-47BD-907F-8F06D57B5482}"/>
              </a:ext>
            </a:extLst>
          </p:cNvPr>
          <p:cNvSpPr/>
          <p:nvPr/>
        </p:nvSpPr>
        <p:spPr>
          <a:xfrm>
            <a:off x="6715442" y="2459043"/>
            <a:ext cx="860961" cy="860961"/>
          </a:xfrm>
          <a:prstGeom prst="quad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26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十字 28">
            <a:extLst>
              <a:ext uri="{FF2B5EF4-FFF2-40B4-BE49-F238E27FC236}">
                <a16:creationId xmlns:a16="http://schemas.microsoft.com/office/drawing/2014/main" id="{1F549B17-C64F-4CC1-9275-9D83D005B13A}"/>
              </a:ext>
            </a:extLst>
          </p:cNvPr>
          <p:cNvSpPr/>
          <p:nvPr/>
        </p:nvSpPr>
        <p:spPr>
          <a:xfrm>
            <a:off x="6259876" y="3672738"/>
            <a:ext cx="860961" cy="860961"/>
          </a:xfrm>
          <a:prstGeom prst="quad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26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4BB04D-C503-4573-A557-F40BA8CAD0F6}"/>
              </a:ext>
            </a:extLst>
          </p:cNvPr>
          <p:cNvSpPr/>
          <p:nvPr/>
        </p:nvSpPr>
        <p:spPr>
          <a:xfrm>
            <a:off x="4199542" y="1551974"/>
            <a:ext cx="42600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Mediasoup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Workers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F6B39E9-D20D-45A6-852A-B2921EDE97CC}"/>
              </a:ext>
            </a:extLst>
          </p:cNvPr>
          <p:cNvSpPr/>
          <p:nvPr/>
        </p:nvSpPr>
        <p:spPr>
          <a:xfrm>
            <a:off x="4580164" y="5030111"/>
            <a:ext cx="3426031" cy="871224"/>
          </a:xfrm>
          <a:prstGeom prst="roundRect">
            <a:avLst/>
          </a:prstGeom>
          <a:noFill/>
          <a:ln w="57150">
            <a:solidFill>
              <a:srgbClr val="226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977916A-D944-458A-9888-06A585B2A01B}"/>
              </a:ext>
            </a:extLst>
          </p:cNvPr>
          <p:cNvSpPr/>
          <p:nvPr/>
        </p:nvSpPr>
        <p:spPr>
          <a:xfrm>
            <a:off x="5993766" y="6212607"/>
            <a:ext cx="84227" cy="84227"/>
          </a:xfrm>
          <a:prstGeom prst="ellipse">
            <a:avLst/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2D5E6E4-611C-4B25-9C49-FDEAC8B87E63}"/>
              </a:ext>
            </a:extLst>
          </p:cNvPr>
          <p:cNvSpPr/>
          <p:nvPr/>
        </p:nvSpPr>
        <p:spPr>
          <a:xfrm>
            <a:off x="6207714" y="6212873"/>
            <a:ext cx="84227" cy="84227"/>
          </a:xfrm>
          <a:prstGeom prst="ellipse">
            <a:avLst/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7FCFE46-FAAE-4721-A6D9-F514279E6D05}"/>
              </a:ext>
            </a:extLst>
          </p:cNvPr>
          <p:cNvSpPr/>
          <p:nvPr/>
        </p:nvSpPr>
        <p:spPr>
          <a:xfrm>
            <a:off x="6421662" y="6212606"/>
            <a:ext cx="84227" cy="84227"/>
          </a:xfrm>
          <a:prstGeom prst="ellipse">
            <a:avLst/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8655BD7-F290-41CF-943C-DD70558E6094}"/>
              </a:ext>
            </a:extLst>
          </p:cNvPr>
          <p:cNvSpPr txBox="1"/>
          <p:nvPr/>
        </p:nvSpPr>
        <p:spPr>
          <a:xfrm>
            <a:off x="521207" y="1818026"/>
            <a:ext cx="207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Mediasoup</a:t>
            </a:r>
            <a:r>
              <a:rPr lang="en-US" altLang="zh-CN" dirty="0"/>
              <a:t> Clients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5FCFEC1-0753-4D69-8079-93741D7FA1FF}"/>
              </a:ext>
            </a:extLst>
          </p:cNvPr>
          <p:cNvSpPr txBox="1"/>
          <p:nvPr/>
        </p:nvSpPr>
        <p:spPr>
          <a:xfrm>
            <a:off x="3261801" y="4743533"/>
            <a:ext cx="9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会议室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7208AFE-8ED1-4DD7-BB16-FFBA513313E9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>
          <a:xfrm flipH="1">
            <a:off x="3720959" y="4103219"/>
            <a:ext cx="1631871" cy="640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581CE10-5EE2-419F-9D4A-6628F98EA275}"/>
              </a:ext>
            </a:extLst>
          </p:cNvPr>
          <p:cNvSpPr txBox="1"/>
          <p:nvPr/>
        </p:nvSpPr>
        <p:spPr>
          <a:xfrm>
            <a:off x="9013416" y="1286929"/>
            <a:ext cx="112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核心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E3ACAC6-5F68-4EE3-8A29-C08D669F4585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 flipV="1">
            <a:off x="8459555" y="1471595"/>
            <a:ext cx="553861" cy="403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A153FF86-E530-486A-BF14-DDD3E7B61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69" b="16616"/>
          <a:stretch/>
        </p:blipFill>
        <p:spPr>
          <a:xfrm>
            <a:off x="9849313" y="5152807"/>
            <a:ext cx="1914526" cy="1233254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1FF65D54-78C2-45C9-99C2-F557A4AA5EC0}"/>
              </a:ext>
            </a:extLst>
          </p:cNvPr>
          <p:cNvSpPr/>
          <p:nvPr/>
        </p:nvSpPr>
        <p:spPr>
          <a:xfrm rot="10800000">
            <a:off x="8299800" y="2975531"/>
            <a:ext cx="1255907" cy="193265"/>
          </a:xfrm>
          <a:prstGeom prst="rightArrow">
            <a:avLst>
              <a:gd name="adj1" fmla="val 50000"/>
              <a:gd name="adj2" fmla="val 59217"/>
            </a:avLst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17D325D7-3DCA-4A18-AE55-EC984F3CFD75}"/>
              </a:ext>
            </a:extLst>
          </p:cNvPr>
          <p:cNvSpPr/>
          <p:nvPr/>
        </p:nvSpPr>
        <p:spPr>
          <a:xfrm rot="5400000">
            <a:off x="10178621" y="4338826"/>
            <a:ext cx="1255907" cy="193265"/>
          </a:xfrm>
          <a:prstGeom prst="rightArrow">
            <a:avLst>
              <a:gd name="adj1" fmla="val 50000"/>
              <a:gd name="adj2" fmla="val 59217"/>
            </a:avLst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617819F-0DA7-403B-9122-B47720899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331" y="4790657"/>
            <a:ext cx="941198" cy="272755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1D1A9B20-E300-4556-954C-733FD9E73C74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2408333-B216-485E-A5CE-631BFE6A1C6B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16B61CE-1AC9-4F5F-BC93-B5A876745398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63E2768B-9664-4B9C-8C3C-EDA0C1E37578}"/>
              </a:ext>
            </a:extLst>
          </p:cNvPr>
          <p:cNvSpPr/>
          <p:nvPr/>
        </p:nvSpPr>
        <p:spPr>
          <a:xfrm rot="838462">
            <a:off x="2240052" y="2956029"/>
            <a:ext cx="2674118" cy="2010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左右 35">
            <a:extLst>
              <a:ext uri="{FF2B5EF4-FFF2-40B4-BE49-F238E27FC236}">
                <a16:creationId xmlns:a16="http://schemas.microsoft.com/office/drawing/2014/main" id="{9DA14888-E80A-48EF-AF85-44BA286032A7}"/>
              </a:ext>
            </a:extLst>
          </p:cNvPr>
          <p:cNvSpPr/>
          <p:nvPr/>
        </p:nvSpPr>
        <p:spPr>
          <a:xfrm rot="20851616">
            <a:off x="2260305" y="3824398"/>
            <a:ext cx="2634230" cy="2010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6BF074B-40D5-4B86-BBBC-3E0B4672F78F}"/>
              </a:ext>
            </a:extLst>
          </p:cNvPr>
          <p:cNvSpPr/>
          <p:nvPr/>
        </p:nvSpPr>
        <p:spPr>
          <a:xfrm rot="7581381">
            <a:off x="9134379" y="3956331"/>
            <a:ext cx="1255907" cy="193265"/>
          </a:xfrm>
          <a:prstGeom prst="rightArrow">
            <a:avLst>
              <a:gd name="adj1" fmla="val 50000"/>
              <a:gd name="adj2" fmla="val 59217"/>
            </a:avLst>
          </a:prstGeom>
          <a:solidFill>
            <a:srgbClr val="22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04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3" grpId="0" animBg="1"/>
      <p:bldP spid="25" grpId="0" animBg="1"/>
      <p:bldP spid="26" grpId="0"/>
      <p:bldP spid="28" grpId="0" animBg="1"/>
      <p:bldP spid="29" grpId="0" animBg="1"/>
      <p:bldP spid="27" grpId="0"/>
      <p:bldP spid="31" grpId="0" animBg="1"/>
      <p:bldP spid="30" grpId="0" animBg="1"/>
      <p:bldP spid="33" grpId="0" animBg="1"/>
      <p:bldP spid="34" grpId="0" animBg="1"/>
      <p:bldP spid="32" grpId="0"/>
      <p:bldP spid="35" grpId="0"/>
      <p:bldP spid="40" grpId="0"/>
      <p:bldP spid="45" grpId="0" animBg="1"/>
      <p:bldP spid="46" grpId="0" animBg="1"/>
      <p:bldP spid="2" grpId="0" animBg="1"/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435F13-F104-4E3A-B297-84A7CED2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42" y="4399405"/>
            <a:ext cx="3929258" cy="22102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架构与关键技术 </a:t>
            </a:r>
            <a:r>
              <a:rPr lang="en-US" altLang="zh-CN" dirty="0">
                <a:cs typeface="Segoe UI Light" panose="020B0502040204020203" pitchFamily="34" charset="0"/>
              </a:rPr>
              <a:t>—— </a:t>
            </a:r>
            <a:r>
              <a:rPr lang="zh-CN" altLang="en-US" dirty="0">
                <a:cs typeface="Segoe UI Light" panose="020B0502040204020203" pitchFamily="34" charset="0"/>
              </a:rPr>
              <a:t>用户界面</a:t>
            </a:r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C1B835-2781-4DB4-AC29-6E8810BC3687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1EF93B9-BD54-42DE-895F-5F8C37DA7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39" y="2204311"/>
            <a:ext cx="1578344" cy="1025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420040-C339-4B9D-9F86-2B3DED832E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4" t="10558" r="41914" b="62690"/>
          <a:stretch/>
        </p:blipFill>
        <p:spPr>
          <a:xfrm>
            <a:off x="5538860" y="5104544"/>
            <a:ext cx="2300202" cy="684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699077-B99F-4429-AED8-0C7F4C302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786" y="3627766"/>
            <a:ext cx="688767" cy="5971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1C118E0-4B9D-4BB5-AE19-6C54E03D5CE0}"/>
              </a:ext>
            </a:extLst>
          </p:cNvPr>
          <p:cNvSpPr/>
          <p:nvPr/>
        </p:nvSpPr>
        <p:spPr>
          <a:xfrm>
            <a:off x="6280032" y="3562736"/>
            <a:ext cx="13926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rgbClr val="3399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Condensed" panose="020B0502040204020203" pitchFamily="34" charset="0"/>
              </a:rPr>
              <a:t>Vue.js</a:t>
            </a:r>
            <a:endParaRPr lang="zh-CN" altLang="en-US" sz="3200" b="0" cap="none" spc="0" dirty="0">
              <a:ln w="0"/>
              <a:solidFill>
                <a:srgbClr val="3399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D189CFF-2ACB-4C50-8EEF-55E601E12AB3}"/>
              </a:ext>
            </a:extLst>
          </p:cNvPr>
          <p:cNvSpPr/>
          <p:nvPr/>
        </p:nvSpPr>
        <p:spPr>
          <a:xfrm>
            <a:off x="2503672" y="2677454"/>
            <a:ext cx="213756" cy="881001"/>
          </a:xfrm>
          <a:prstGeom prst="down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JavaScript">
            <a:extLst>
              <a:ext uri="{FF2B5EF4-FFF2-40B4-BE49-F238E27FC236}">
                <a16:creationId xmlns:a16="http://schemas.microsoft.com/office/drawing/2014/main" id="{9EE96A67-DE0C-49DC-BC7D-39C85269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97" y="3733001"/>
            <a:ext cx="1422907" cy="106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箭头: 下 32">
            <a:extLst>
              <a:ext uri="{FF2B5EF4-FFF2-40B4-BE49-F238E27FC236}">
                <a16:creationId xmlns:a16="http://schemas.microsoft.com/office/drawing/2014/main" id="{064187F8-2CB6-41D0-9B6A-0A5BC0E3F756}"/>
              </a:ext>
            </a:extLst>
          </p:cNvPr>
          <p:cNvSpPr/>
          <p:nvPr/>
        </p:nvSpPr>
        <p:spPr>
          <a:xfrm rot="16880171">
            <a:off x="4395833" y="4361120"/>
            <a:ext cx="214996" cy="1554401"/>
          </a:xfrm>
          <a:prstGeom prst="down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179C2851-0F25-4D15-9D35-0C32D5089C50}"/>
              </a:ext>
            </a:extLst>
          </p:cNvPr>
          <p:cNvSpPr/>
          <p:nvPr/>
        </p:nvSpPr>
        <p:spPr>
          <a:xfrm rot="15771885">
            <a:off x="4392263" y="3436030"/>
            <a:ext cx="196362" cy="1540552"/>
          </a:xfrm>
          <a:prstGeom prst="down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D6F21BEB-5578-4944-AC3E-16E561D5DA17}"/>
              </a:ext>
            </a:extLst>
          </p:cNvPr>
          <p:cNvSpPr/>
          <p:nvPr/>
        </p:nvSpPr>
        <p:spPr>
          <a:xfrm rot="14376267">
            <a:off x="4199333" y="2678298"/>
            <a:ext cx="229019" cy="1350802"/>
          </a:xfrm>
          <a:prstGeom prst="down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465D4F-C20D-479A-B7FE-4BC7B5176E24}"/>
              </a:ext>
            </a:extLst>
          </p:cNvPr>
          <p:cNvSpPr txBox="1"/>
          <p:nvPr/>
        </p:nvSpPr>
        <p:spPr>
          <a:xfrm>
            <a:off x="7218444" y="2476921"/>
            <a:ext cx="16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Android &amp; iOS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21A6C24-E5F4-40B7-A9CA-D450B62DB393}"/>
              </a:ext>
            </a:extLst>
          </p:cNvPr>
          <p:cNvSpPr txBox="1"/>
          <p:nvPr/>
        </p:nvSpPr>
        <p:spPr>
          <a:xfrm>
            <a:off x="7714239" y="3744966"/>
            <a:ext cx="68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A0C2EC-3069-435D-97D6-157B8C648952}"/>
              </a:ext>
            </a:extLst>
          </p:cNvPr>
          <p:cNvSpPr txBox="1"/>
          <p:nvPr/>
        </p:nvSpPr>
        <p:spPr>
          <a:xfrm>
            <a:off x="7968242" y="5291190"/>
            <a:ext cx="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E672F94-778C-4F6C-ADBB-E086E43FC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913" y="1890963"/>
            <a:ext cx="2671517" cy="544197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C84A4F-FFDE-4270-9069-C0679BA40733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CA4BDB5-6C4E-4470-BBA9-0531BD209685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31A7212-6B0C-4054-915C-479EB36F75A1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20" name="箭头: 下 19">
            <a:extLst>
              <a:ext uri="{FF2B5EF4-FFF2-40B4-BE49-F238E27FC236}">
                <a16:creationId xmlns:a16="http://schemas.microsoft.com/office/drawing/2014/main" id="{D75401A4-EF06-4A0A-9B9A-9D40B294D72F}"/>
              </a:ext>
            </a:extLst>
          </p:cNvPr>
          <p:cNvSpPr/>
          <p:nvPr/>
        </p:nvSpPr>
        <p:spPr>
          <a:xfrm flipH="1">
            <a:off x="6397553" y="4480012"/>
            <a:ext cx="291408" cy="516345"/>
          </a:xfrm>
          <a:prstGeom prst="down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33" grpId="0" animBg="1"/>
      <p:bldP spid="34" grpId="0" animBg="1"/>
      <p:bldP spid="35" grpId="0" animBg="1"/>
      <p:bldP spid="19" grpId="0"/>
      <p:bldP spid="36" grpId="0"/>
      <p:bldP spid="37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altLang="en-US" dirty="0">
                <a:cs typeface="Segoe UI Light" panose="020B0502040204020203" pitchFamily="34" charset="0"/>
              </a:rPr>
              <a:t>架构与关键技术 </a:t>
            </a:r>
            <a:r>
              <a:rPr lang="en-US" altLang="zh-CN" dirty="0">
                <a:cs typeface="Segoe UI Light" panose="020B0502040204020203" pitchFamily="34" charset="0"/>
              </a:rPr>
              <a:t>—— </a:t>
            </a:r>
            <a:r>
              <a:rPr lang="zh-CN" altLang="en-US" dirty="0">
                <a:cs typeface="Segoe UI Light" panose="020B0502040204020203" pitchFamily="34" charset="0"/>
              </a:rPr>
              <a:t>语音识别与虚拟背景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8CB35A7-0203-4B56-8DEC-AABCD52EB5D2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9BD0B4-A1ED-4C89-8A96-34A36C3C6F12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AAEE95-4FA8-40C1-8928-B67B436DE8E3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DAE1DF3-66F8-47A4-9609-D165153C0699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2967A1E-B42D-4D1B-8DBF-5D296AF387A4}"/>
              </a:ext>
            </a:extLst>
          </p:cNvPr>
          <p:cNvSpPr txBox="1"/>
          <p:nvPr/>
        </p:nvSpPr>
        <p:spPr>
          <a:xfrm>
            <a:off x="1812666" y="2104894"/>
            <a:ext cx="78873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语音识别：使用讯飞提供的</a:t>
            </a:r>
            <a:r>
              <a:rPr lang="en-US" altLang="zh-CN" dirty="0"/>
              <a:t>API</a:t>
            </a:r>
            <a:r>
              <a:rPr lang="zh-CN" altLang="en-US" dirty="0"/>
              <a:t>实现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虚拟背景：利用</a:t>
            </a:r>
            <a:r>
              <a:rPr lang="en-US" altLang="zh-CN" dirty="0"/>
              <a:t>canvas</a:t>
            </a:r>
            <a:r>
              <a:rPr lang="zh-CN" altLang="en-US" dirty="0"/>
              <a:t>组件解码</a:t>
            </a:r>
            <a:r>
              <a:rPr lang="en-US" altLang="zh-CN" dirty="0" err="1"/>
              <a:t>webRTC</a:t>
            </a:r>
            <a:r>
              <a:rPr lang="zh-CN" altLang="en-US" dirty="0"/>
              <a:t>流，截取画面后基于开源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 err="1"/>
              <a:t>bodypix</a:t>
            </a:r>
            <a:r>
              <a:rPr lang="zh-CN" altLang="en-US" dirty="0"/>
              <a:t>模型来分割人像，然后在画布上进行图像合成。为了使用户获得更好的体验，我们用</a:t>
            </a:r>
            <a:r>
              <a:rPr lang="en-US" altLang="zh-CN" dirty="0" err="1"/>
              <a:t>comlink</a:t>
            </a:r>
            <a:r>
              <a:rPr lang="zh-CN" altLang="en-US" dirty="0"/>
              <a:t>进行多线程优化。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AB2949-9BDC-4CF4-8CC7-64490753EAC8}"/>
              </a:ext>
            </a:extLst>
          </p:cNvPr>
          <p:cNvSpPr/>
          <p:nvPr/>
        </p:nvSpPr>
        <p:spPr>
          <a:xfrm>
            <a:off x="1472811" y="2227882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7DEC9F-E712-458C-80D4-1CA17DB189BC}"/>
              </a:ext>
            </a:extLst>
          </p:cNvPr>
          <p:cNvSpPr/>
          <p:nvPr/>
        </p:nvSpPr>
        <p:spPr>
          <a:xfrm>
            <a:off x="1472810" y="3904212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AFDA6-A12D-40A6-88E9-973D7B95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64" y="1995675"/>
            <a:ext cx="1801195" cy="571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6CDA40-2A82-49F0-8DCD-F0C5C96FE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16" y="4589369"/>
            <a:ext cx="1967814" cy="14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架构与关键技术 </a:t>
            </a:r>
            <a:r>
              <a:rPr lang="en-US" altLang="zh-CN" dirty="0">
                <a:cs typeface="Segoe UI Light" panose="020B0502040204020203" pitchFamily="34" charset="0"/>
              </a:rPr>
              <a:t>—— </a:t>
            </a:r>
            <a:r>
              <a:rPr lang="zh-CN" altLang="en-US" dirty="0">
                <a:cs typeface="Segoe UI Light" panose="020B0502040204020203" pitchFamily="34" charset="0"/>
              </a:rPr>
              <a:t>软件测试</a:t>
            </a:r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C1B835-2781-4DB4-AC29-6E8810BC3687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C84A4F-FFDE-4270-9069-C0679BA40733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CA4BDB5-6C4E-4470-BBA9-0531BD209685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31A7212-6B0C-4054-915C-479EB36F75A1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6BFDD3E-E269-43B2-BC7F-E7F302D0385B}"/>
              </a:ext>
            </a:extLst>
          </p:cNvPr>
          <p:cNvSpPr txBox="1"/>
          <p:nvPr/>
        </p:nvSpPr>
        <p:spPr>
          <a:xfrm>
            <a:off x="1812666" y="2104894"/>
            <a:ext cx="78873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桌面端自动化测试：</a:t>
            </a:r>
            <a:r>
              <a:rPr lang="en-US" altLang="zh-CN" dirty="0" err="1"/>
              <a:t>testNG</a:t>
            </a:r>
            <a:r>
              <a:rPr lang="zh-CN" altLang="en-US" dirty="0"/>
              <a:t>、</a:t>
            </a:r>
            <a:r>
              <a:rPr lang="en-US" altLang="zh-CN" dirty="0"/>
              <a:t>Selenium Web Driver</a:t>
            </a:r>
            <a:r>
              <a:rPr lang="zh-CN" altLang="en-US" dirty="0"/>
              <a:t>测试界面功能。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移动端自动化测试：</a:t>
            </a:r>
            <a:r>
              <a:rPr lang="en-US" altLang="zh-CN" dirty="0"/>
              <a:t>jest</a:t>
            </a:r>
            <a:r>
              <a:rPr lang="zh-CN" altLang="en-US" dirty="0"/>
              <a:t>、</a:t>
            </a:r>
            <a:r>
              <a:rPr lang="en-US" altLang="zh-CN" dirty="0"/>
              <a:t>enzyme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后端压力测试：</a:t>
            </a:r>
            <a:r>
              <a:rPr lang="en-US" altLang="zh-CN" dirty="0" err="1"/>
              <a:t>jmeter</a:t>
            </a:r>
            <a:r>
              <a:rPr lang="zh-CN" altLang="en-US" dirty="0"/>
              <a:t>、</a:t>
            </a:r>
            <a:r>
              <a:rPr lang="en-US" altLang="zh-CN" dirty="0"/>
              <a:t>puppeteer</a:t>
            </a:r>
            <a:r>
              <a:rPr lang="zh-CN" altLang="en-US" dirty="0"/>
              <a:t>测试</a:t>
            </a:r>
            <a:r>
              <a:rPr lang="en-US" altLang="zh-CN" dirty="0"/>
              <a:t>100</a:t>
            </a:r>
            <a:r>
              <a:rPr lang="zh-CN" altLang="en-US" dirty="0"/>
              <a:t>并发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D088A0-9147-44A8-9A7C-7C1D100ED606}"/>
              </a:ext>
            </a:extLst>
          </p:cNvPr>
          <p:cNvSpPr/>
          <p:nvPr/>
        </p:nvSpPr>
        <p:spPr>
          <a:xfrm>
            <a:off x="1472811" y="2227882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BA253B-FA74-431B-8197-1ECE2E502E99}"/>
              </a:ext>
            </a:extLst>
          </p:cNvPr>
          <p:cNvSpPr/>
          <p:nvPr/>
        </p:nvSpPr>
        <p:spPr>
          <a:xfrm>
            <a:off x="1472811" y="3339728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EBB899-9318-4D96-B463-6ED79EBD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96" y="2148737"/>
            <a:ext cx="1704967" cy="6664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ACA3AE3-C26B-4067-ADA3-CF064AADFFAA}"/>
              </a:ext>
            </a:extLst>
          </p:cNvPr>
          <p:cNvSpPr/>
          <p:nvPr/>
        </p:nvSpPr>
        <p:spPr>
          <a:xfrm>
            <a:off x="1472810" y="4442916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0097F9-EC7D-474F-84EE-94A7BC31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60" y="3330888"/>
            <a:ext cx="1306313" cy="7193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76D71E-CDA4-40D5-8623-E39EC15A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360" y="3003673"/>
            <a:ext cx="922334" cy="500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7CB872-81C5-40CB-B645-676254464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255" y="1464900"/>
            <a:ext cx="1290541" cy="6324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0B420B-A1A5-4494-A570-1E2952407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041" y="4704849"/>
            <a:ext cx="1992010" cy="6882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1F0511-7F7A-43EC-853B-0EBE363B1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060" y="4250320"/>
            <a:ext cx="733981" cy="8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安全性</a:t>
            </a:r>
            <a:endParaRPr lang="zh-CN" altLang="en-US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C1B835-2781-4DB4-AC29-6E8810BC3687}"/>
              </a:ext>
            </a:extLst>
          </p:cNvPr>
          <p:cNvCxnSpPr>
            <a:cxnSpLocks/>
          </p:cNvCxnSpPr>
          <p:nvPr/>
        </p:nvCxnSpPr>
        <p:spPr>
          <a:xfrm>
            <a:off x="609105" y="1187532"/>
            <a:ext cx="11046526" cy="0"/>
          </a:xfrm>
          <a:prstGeom prst="line">
            <a:avLst/>
          </a:prstGeom>
          <a:ln w="38100">
            <a:solidFill>
              <a:srgbClr val="22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C84A4F-FFDE-4270-9069-C0679BA40733}"/>
              </a:ext>
            </a:extLst>
          </p:cNvPr>
          <p:cNvGrpSpPr/>
          <p:nvPr/>
        </p:nvGrpSpPr>
        <p:grpSpPr>
          <a:xfrm>
            <a:off x="521207" y="5486614"/>
            <a:ext cx="2759415" cy="923330"/>
            <a:chOff x="855620" y="5218491"/>
            <a:chExt cx="2759415" cy="92333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CA4BDB5-6C4E-4470-BBA9-0531BD209685}"/>
                </a:ext>
              </a:extLst>
            </p:cNvPr>
            <p:cNvSpPr txBox="1"/>
            <p:nvPr/>
          </p:nvSpPr>
          <p:spPr>
            <a:xfrm>
              <a:off x="1702326" y="5544426"/>
              <a:ext cx="191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6350">
                    <a:solidFill>
                      <a:srgbClr val="226845"/>
                    </a:solidFill>
                  </a:ln>
                  <a:solidFill>
                    <a:schemeClr val="bg1"/>
                  </a:solidFill>
                  <a:latin typeface="Arial Black" panose="020B0A04020102020204" pitchFamily="34" charset="0"/>
                </a:rPr>
                <a:t>My-Meeting</a:t>
              </a:r>
              <a:endParaRPr lang="zh-CN" altLang="en-US" dirty="0">
                <a:ln w="6350">
                  <a:solidFill>
                    <a:srgbClr val="226845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31A7212-6B0C-4054-915C-479EB36F75A1}"/>
                </a:ext>
              </a:extLst>
            </p:cNvPr>
            <p:cNvSpPr/>
            <p:nvPr/>
          </p:nvSpPr>
          <p:spPr>
            <a:xfrm>
              <a:off x="855620" y="5218491"/>
              <a:ext cx="84670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6600">
                    <a:solidFill>
                      <a:srgbClr val="339966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rgbClr val="339966"/>
                    </a:outerShdw>
                  </a:effectLst>
                  <a:latin typeface="Broadway" panose="04040905080002020502" pitchFamily="82" charset="0"/>
                </a:rPr>
                <a:t>M</a:t>
              </a:r>
              <a:endParaRPr lang="zh-CN" altLang="en-US" sz="5400" b="1" cap="none" spc="0" dirty="0">
                <a:ln w="6600">
                  <a:solidFill>
                    <a:srgbClr val="339966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339966"/>
                  </a:outerShdw>
                </a:effectLst>
                <a:latin typeface="Broadway" panose="04040905080002020502" pitchFamily="8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6BFDD3E-E269-43B2-BC7F-E7F302D0385B}"/>
              </a:ext>
            </a:extLst>
          </p:cNvPr>
          <p:cNvSpPr txBox="1"/>
          <p:nvPr/>
        </p:nvSpPr>
        <p:spPr>
          <a:xfrm>
            <a:off x="1812666" y="2104894"/>
            <a:ext cx="78873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token</a:t>
            </a:r>
            <a:r>
              <a:rPr lang="zh-CN" altLang="en-US" dirty="0"/>
              <a:t>作为辨识用户的唯一特征，在操作之前鉴权。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禁止多端登录。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DTLS</a:t>
            </a:r>
            <a:r>
              <a:rPr lang="zh-CN" altLang="en-US" dirty="0"/>
              <a:t>协议来传输视频流，进一步保证安全性。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D088A0-9147-44A8-9A7C-7C1D100ED606}"/>
              </a:ext>
            </a:extLst>
          </p:cNvPr>
          <p:cNvSpPr/>
          <p:nvPr/>
        </p:nvSpPr>
        <p:spPr>
          <a:xfrm>
            <a:off x="1472811" y="2227882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BA253B-FA74-431B-8197-1ECE2E502E99}"/>
              </a:ext>
            </a:extLst>
          </p:cNvPr>
          <p:cNvSpPr/>
          <p:nvPr/>
        </p:nvSpPr>
        <p:spPr>
          <a:xfrm>
            <a:off x="1472811" y="3339728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CA3AE3-C26B-4067-ADA3-CF064AADFFAA}"/>
              </a:ext>
            </a:extLst>
          </p:cNvPr>
          <p:cNvSpPr/>
          <p:nvPr/>
        </p:nvSpPr>
        <p:spPr>
          <a:xfrm>
            <a:off x="1472810" y="4442916"/>
            <a:ext cx="106875" cy="106875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655104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{36A23D9E-A5AA-4B95-B6CF-677EC7E95BB0}tf10001108_win32</Template>
  <TotalTime>775</TotalTime>
  <Words>718</Words>
  <Application>Microsoft Office PowerPoint</Application>
  <PresentationFormat>宽屏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Microsoft YaHei UI</vt:lpstr>
      <vt:lpstr>Arial</vt:lpstr>
      <vt:lpstr>Arial Black</vt:lpstr>
      <vt:lpstr>Bahnschrift SemiCondensed</vt:lpstr>
      <vt:lpstr>Broadway</vt:lpstr>
      <vt:lpstr>Segoe UI</vt:lpstr>
      <vt:lpstr>欢迎文档</vt:lpstr>
      <vt:lpstr>My-Meeting 项目汇报</vt:lpstr>
      <vt:lpstr>My-Meeting项目定位</vt:lpstr>
      <vt:lpstr>产品特色与创新点</vt:lpstr>
      <vt:lpstr>架构与关键技术 —— 媒体传输</vt:lpstr>
      <vt:lpstr>架构与关键技术 —— 服务端设计</vt:lpstr>
      <vt:lpstr>架构与关键技术 —— 用户界面</vt:lpstr>
      <vt:lpstr>架构与关键技术 —— 语音识别与虚拟背景</vt:lpstr>
      <vt:lpstr>架构与关键技术 —— 软件测试</vt:lpstr>
      <vt:lpstr>安全性</vt:lpstr>
      <vt:lpstr>成员分工与贡献度</vt:lpstr>
      <vt:lpstr>经验教训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My-Meeting 项目汇报</dc:title>
  <dc:creator>蒋 哲</dc:creator>
  <cp:keywords/>
  <cp:lastModifiedBy>周 嘉豪</cp:lastModifiedBy>
  <cp:revision>18</cp:revision>
  <dcterms:created xsi:type="dcterms:W3CDTF">2021-09-07T02:15:15Z</dcterms:created>
  <dcterms:modified xsi:type="dcterms:W3CDTF">2021-09-13T12:09:22Z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